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2"/>
  </p:notesMasterIdLst>
  <p:handoutMasterIdLst>
    <p:handoutMasterId r:id="rId23"/>
  </p:handoutMasterIdLst>
  <p:sldIdLst>
    <p:sldId id="302" r:id="rId2"/>
    <p:sldId id="317" r:id="rId3"/>
    <p:sldId id="320" r:id="rId4"/>
    <p:sldId id="323" r:id="rId5"/>
    <p:sldId id="305" r:id="rId6"/>
    <p:sldId id="309" r:id="rId7"/>
    <p:sldId id="324" r:id="rId8"/>
    <p:sldId id="325" r:id="rId9"/>
    <p:sldId id="326" r:id="rId10"/>
    <p:sldId id="313" r:id="rId11"/>
    <p:sldId id="318" r:id="rId12"/>
    <p:sldId id="314" r:id="rId13"/>
    <p:sldId id="315" r:id="rId14"/>
    <p:sldId id="310" r:id="rId15"/>
    <p:sldId id="327" r:id="rId16"/>
    <p:sldId id="328" r:id="rId17"/>
    <p:sldId id="329" r:id="rId18"/>
    <p:sldId id="316" r:id="rId19"/>
    <p:sldId id="319" r:id="rId20"/>
    <p:sldId id="330" r:id="rId21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5B19D"/>
    <a:srgbClr val="1984CC"/>
    <a:srgbClr val="03136A"/>
    <a:srgbClr val="35759D"/>
    <a:srgbClr val="000000"/>
    <a:srgbClr val="FFFF00"/>
    <a:srgbClr val="B3D3EA"/>
    <a:srgbClr val="78ADC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864" autoAdjust="0"/>
    <p:restoredTop sz="96586" autoAdjust="0"/>
  </p:normalViewPr>
  <p:slideViewPr>
    <p:cSldViewPr>
      <p:cViewPr>
        <p:scale>
          <a:sx n="110" d="100"/>
          <a:sy n="110" d="100"/>
        </p:scale>
        <p:origin x="1464" y="18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hr-BA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 smtClean="0">
                <a:latin typeface="Arial" charset="0"/>
                <a:cs typeface="+mn-cs"/>
              </a:defRPr>
            </a:lvl1pPr>
          </a:lstStyle>
          <a:p>
            <a:pPr>
              <a:defRPr/>
            </a:pPr>
            <a:fld id="{7655ACAD-D3FE-4467-9B18-6A782B1EE72B}" type="datetimeFigureOut">
              <a:rPr lang="hr-BA"/>
              <a:pPr>
                <a:defRPr/>
              </a:pPr>
              <a:t>28.08.2015.</a:t>
            </a:fld>
            <a:endParaRPr lang="hr-BA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hr-BA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D7A3C0FF-005E-4C11-AC66-E52B1B5556A6}" type="slidenum">
              <a:rPr lang="hr-BA" altLang="sr-Latn-RS"/>
              <a:pPr/>
              <a:t>‹#›</a:t>
            </a:fld>
            <a:endParaRPr lang="hr-BA" altLang="sr-Latn-RS" dirty="0"/>
          </a:p>
        </p:txBody>
      </p:sp>
    </p:spTree>
    <p:extLst>
      <p:ext uri="{BB962C8B-B14F-4D97-AF65-F5344CB8AC3E}">
        <p14:creationId xmlns:p14="http://schemas.microsoft.com/office/powerpoint/2010/main" val="4058711507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8192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024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192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8192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8192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8DB41BD6-EC1D-422E-9FDD-F9C48F821073}" type="slidenum">
              <a:rPr lang="en-US" altLang="sr-Latn-RS"/>
              <a:pPr/>
              <a:t>‹#›</a:t>
            </a:fld>
            <a:endParaRPr lang="en-US" altLang="sr-Latn-RS" dirty="0"/>
          </a:p>
        </p:txBody>
      </p:sp>
    </p:spTree>
    <p:extLst>
      <p:ext uri="{BB962C8B-B14F-4D97-AF65-F5344CB8AC3E}">
        <p14:creationId xmlns:p14="http://schemas.microsoft.com/office/powerpoint/2010/main" val="4261417920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126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hr-BA" altLang="sr-Latn-RS" dirty="0" smtClean="0">
              <a:latin typeface="Arial" panose="020B0604020202020204" pitchFamily="34" charset="0"/>
            </a:endParaRPr>
          </a:p>
        </p:txBody>
      </p:sp>
      <p:sp>
        <p:nvSpPr>
          <p:cNvPr id="1126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ctr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ctr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ctr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ctr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ctr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/>
            <a:fld id="{09880409-BBB4-4216-AC03-F44F992C5B95}" type="slidenum">
              <a:rPr lang="en-US" altLang="sr-Latn-RS" sz="1200"/>
              <a:pPr algn="r" eaLnBrk="1" hangingPunct="1"/>
              <a:t>1</a:t>
            </a:fld>
            <a:endParaRPr lang="en-US" altLang="sr-Latn-RS" sz="1200" dirty="0"/>
          </a:p>
        </p:txBody>
      </p:sp>
    </p:spTree>
    <p:extLst>
      <p:ext uri="{BB962C8B-B14F-4D97-AF65-F5344CB8AC3E}">
        <p14:creationId xmlns:p14="http://schemas.microsoft.com/office/powerpoint/2010/main" val="261565720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126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hr-BA" altLang="sr-Latn-RS" dirty="0" smtClean="0">
              <a:latin typeface="Arial" panose="020B0604020202020204" pitchFamily="34" charset="0"/>
            </a:endParaRPr>
          </a:p>
        </p:txBody>
      </p:sp>
      <p:sp>
        <p:nvSpPr>
          <p:cNvPr id="1126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ctr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ctr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ctr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ctr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ctr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/>
            <a:fld id="{09880409-BBB4-4216-AC03-F44F992C5B95}" type="slidenum">
              <a:rPr lang="en-US" altLang="sr-Latn-RS" sz="1200"/>
              <a:pPr algn="r" eaLnBrk="1" hangingPunct="1"/>
              <a:t>10</a:t>
            </a:fld>
            <a:endParaRPr lang="en-US" altLang="sr-Latn-RS" sz="1200" dirty="0"/>
          </a:p>
        </p:txBody>
      </p:sp>
    </p:spTree>
    <p:extLst>
      <p:ext uri="{BB962C8B-B14F-4D97-AF65-F5344CB8AC3E}">
        <p14:creationId xmlns:p14="http://schemas.microsoft.com/office/powerpoint/2010/main" val="3501017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126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hr-BA" altLang="sr-Latn-RS" dirty="0" smtClean="0">
              <a:latin typeface="Arial" panose="020B0604020202020204" pitchFamily="34" charset="0"/>
            </a:endParaRPr>
          </a:p>
        </p:txBody>
      </p:sp>
      <p:sp>
        <p:nvSpPr>
          <p:cNvPr id="1126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ctr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ctr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ctr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ctr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ctr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/>
            <a:fld id="{09880409-BBB4-4216-AC03-F44F992C5B95}" type="slidenum">
              <a:rPr lang="en-US" altLang="sr-Latn-RS" sz="1200"/>
              <a:pPr algn="r" eaLnBrk="1" hangingPunct="1"/>
              <a:t>11</a:t>
            </a:fld>
            <a:endParaRPr lang="en-US" altLang="sr-Latn-RS" sz="1200" dirty="0"/>
          </a:p>
        </p:txBody>
      </p:sp>
    </p:spTree>
    <p:extLst>
      <p:ext uri="{BB962C8B-B14F-4D97-AF65-F5344CB8AC3E}">
        <p14:creationId xmlns:p14="http://schemas.microsoft.com/office/powerpoint/2010/main" val="178840056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126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hr-BA" altLang="sr-Latn-RS" dirty="0" smtClean="0">
              <a:latin typeface="Arial" panose="020B0604020202020204" pitchFamily="34" charset="0"/>
            </a:endParaRPr>
          </a:p>
        </p:txBody>
      </p:sp>
      <p:sp>
        <p:nvSpPr>
          <p:cNvPr id="1126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ctr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ctr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ctr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ctr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ctr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/>
            <a:fld id="{09880409-BBB4-4216-AC03-F44F992C5B95}" type="slidenum">
              <a:rPr lang="en-US" altLang="sr-Latn-RS" sz="1200"/>
              <a:pPr algn="r" eaLnBrk="1" hangingPunct="1"/>
              <a:t>12</a:t>
            </a:fld>
            <a:endParaRPr lang="en-US" altLang="sr-Latn-RS" sz="1200" dirty="0"/>
          </a:p>
        </p:txBody>
      </p:sp>
    </p:spTree>
    <p:extLst>
      <p:ext uri="{BB962C8B-B14F-4D97-AF65-F5344CB8AC3E}">
        <p14:creationId xmlns:p14="http://schemas.microsoft.com/office/powerpoint/2010/main" val="17126759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126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hr-BA" altLang="sr-Latn-RS" dirty="0" smtClean="0">
              <a:latin typeface="Arial" panose="020B0604020202020204" pitchFamily="34" charset="0"/>
            </a:endParaRPr>
          </a:p>
        </p:txBody>
      </p:sp>
      <p:sp>
        <p:nvSpPr>
          <p:cNvPr id="1126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ctr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ctr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ctr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ctr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ctr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/>
            <a:fld id="{09880409-BBB4-4216-AC03-F44F992C5B95}" type="slidenum">
              <a:rPr lang="en-US" altLang="sr-Latn-RS" sz="1200"/>
              <a:pPr algn="r" eaLnBrk="1" hangingPunct="1"/>
              <a:t>13</a:t>
            </a:fld>
            <a:endParaRPr lang="en-US" altLang="sr-Latn-RS" sz="1200" dirty="0"/>
          </a:p>
        </p:txBody>
      </p:sp>
    </p:spTree>
    <p:extLst>
      <p:ext uri="{BB962C8B-B14F-4D97-AF65-F5344CB8AC3E}">
        <p14:creationId xmlns:p14="http://schemas.microsoft.com/office/powerpoint/2010/main" val="36563531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126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hr-BA" altLang="sr-Latn-RS" dirty="0" smtClean="0">
              <a:latin typeface="Arial" panose="020B0604020202020204" pitchFamily="34" charset="0"/>
            </a:endParaRPr>
          </a:p>
        </p:txBody>
      </p:sp>
      <p:sp>
        <p:nvSpPr>
          <p:cNvPr id="1126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ctr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ctr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ctr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ctr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ctr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/>
            <a:fld id="{09880409-BBB4-4216-AC03-F44F992C5B95}" type="slidenum">
              <a:rPr lang="en-US" altLang="sr-Latn-RS" sz="1200"/>
              <a:pPr algn="r" eaLnBrk="1" hangingPunct="1"/>
              <a:t>14</a:t>
            </a:fld>
            <a:endParaRPr lang="en-US" altLang="sr-Latn-RS" sz="1200" dirty="0"/>
          </a:p>
        </p:txBody>
      </p:sp>
    </p:spTree>
    <p:extLst>
      <p:ext uri="{BB962C8B-B14F-4D97-AF65-F5344CB8AC3E}">
        <p14:creationId xmlns:p14="http://schemas.microsoft.com/office/powerpoint/2010/main" val="338725225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126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hr-BA" altLang="sr-Latn-RS" dirty="0" smtClean="0">
              <a:latin typeface="Arial" panose="020B0604020202020204" pitchFamily="34" charset="0"/>
            </a:endParaRPr>
          </a:p>
        </p:txBody>
      </p:sp>
      <p:sp>
        <p:nvSpPr>
          <p:cNvPr id="1126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ctr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ctr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ctr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ctr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ctr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/>
            <a:fld id="{09880409-BBB4-4216-AC03-F44F992C5B95}" type="slidenum">
              <a:rPr lang="en-US" altLang="sr-Latn-RS" sz="1200"/>
              <a:pPr algn="r" eaLnBrk="1" hangingPunct="1"/>
              <a:t>15</a:t>
            </a:fld>
            <a:endParaRPr lang="en-US" altLang="sr-Latn-RS" sz="1200" dirty="0"/>
          </a:p>
        </p:txBody>
      </p:sp>
    </p:spTree>
    <p:extLst>
      <p:ext uri="{BB962C8B-B14F-4D97-AF65-F5344CB8AC3E}">
        <p14:creationId xmlns:p14="http://schemas.microsoft.com/office/powerpoint/2010/main" val="133480992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126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hr-BA" altLang="sr-Latn-RS" dirty="0" smtClean="0">
              <a:latin typeface="Arial" panose="020B0604020202020204" pitchFamily="34" charset="0"/>
            </a:endParaRPr>
          </a:p>
        </p:txBody>
      </p:sp>
      <p:sp>
        <p:nvSpPr>
          <p:cNvPr id="1126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ctr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ctr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ctr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ctr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ctr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/>
            <a:fld id="{09880409-BBB4-4216-AC03-F44F992C5B95}" type="slidenum">
              <a:rPr lang="en-US" altLang="sr-Latn-RS" sz="1200"/>
              <a:pPr algn="r" eaLnBrk="1" hangingPunct="1"/>
              <a:t>16</a:t>
            </a:fld>
            <a:endParaRPr lang="en-US" altLang="sr-Latn-RS" sz="1200" dirty="0"/>
          </a:p>
        </p:txBody>
      </p:sp>
    </p:spTree>
    <p:extLst>
      <p:ext uri="{BB962C8B-B14F-4D97-AF65-F5344CB8AC3E}">
        <p14:creationId xmlns:p14="http://schemas.microsoft.com/office/powerpoint/2010/main" val="36916523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126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hr-BA" altLang="sr-Latn-RS" dirty="0" smtClean="0">
              <a:latin typeface="Arial" panose="020B0604020202020204" pitchFamily="34" charset="0"/>
            </a:endParaRPr>
          </a:p>
        </p:txBody>
      </p:sp>
      <p:sp>
        <p:nvSpPr>
          <p:cNvPr id="1126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ctr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ctr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ctr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ctr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ctr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/>
            <a:fld id="{09880409-BBB4-4216-AC03-F44F992C5B95}" type="slidenum">
              <a:rPr lang="en-US" altLang="sr-Latn-RS" sz="1200"/>
              <a:pPr algn="r" eaLnBrk="1" hangingPunct="1"/>
              <a:t>17</a:t>
            </a:fld>
            <a:endParaRPr lang="en-US" altLang="sr-Latn-RS" sz="1200" dirty="0"/>
          </a:p>
        </p:txBody>
      </p:sp>
    </p:spTree>
    <p:extLst>
      <p:ext uri="{BB962C8B-B14F-4D97-AF65-F5344CB8AC3E}">
        <p14:creationId xmlns:p14="http://schemas.microsoft.com/office/powerpoint/2010/main" val="387500918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126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hr-BA" altLang="sr-Latn-RS" dirty="0" smtClean="0">
              <a:latin typeface="Arial" panose="020B0604020202020204" pitchFamily="34" charset="0"/>
            </a:endParaRPr>
          </a:p>
        </p:txBody>
      </p:sp>
      <p:sp>
        <p:nvSpPr>
          <p:cNvPr id="1126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ctr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ctr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ctr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ctr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ctr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/>
            <a:fld id="{09880409-BBB4-4216-AC03-F44F992C5B95}" type="slidenum">
              <a:rPr lang="en-US" altLang="sr-Latn-RS" sz="1200"/>
              <a:pPr algn="r" eaLnBrk="1" hangingPunct="1"/>
              <a:t>18</a:t>
            </a:fld>
            <a:endParaRPr lang="en-US" altLang="sr-Latn-RS" sz="1200" dirty="0"/>
          </a:p>
        </p:txBody>
      </p:sp>
    </p:spTree>
    <p:extLst>
      <p:ext uri="{BB962C8B-B14F-4D97-AF65-F5344CB8AC3E}">
        <p14:creationId xmlns:p14="http://schemas.microsoft.com/office/powerpoint/2010/main" val="52787218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126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hr-BA" altLang="sr-Latn-RS" dirty="0" smtClean="0">
              <a:latin typeface="Arial" panose="020B0604020202020204" pitchFamily="34" charset="0"/>
            </a:endParaRPr>
          </a:p>
        </p:txBody>
      </p:sp>
      <p:sp>
        <p:nvSpPr>
          <p:cNvPr id="1126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ctr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ctr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ctr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ctr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ctr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/>
            <a:fld id="{09880409-BBB4-4216-AC03-F44F992C5B95}" type="slidenum">
              <a:rPr lang="en-US" altLang="sr-Latn-RS" sz="1200"/>
              <a:pPr algn="r" eaLnBrk="1" hangingPunct="1"/>
              <a:t>19</a:t>
            </a:fld>
            <a:endParaRPr lang="en-US" altLang="sr-Latn-RS" sz="1200" dirty="0"/>
          </a:p>
        </p:txBody>
      </p:sp>
    </p:spTree>
    <p:extLst>
      <p:ext uri="{BB962C8B-B14F-4D97-AF65-F5344CB8AC3E}">
        <p14:creationId xmlns:p14="http://schemas.microsoft.com/office/powerpoint/2010/main" val="259572067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126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hr-BA" altLang="sr-Latn-RS" dirty="0" smtClean="0">
              <a:latin typeface="Arial" panose="020B0604020202020204" pitchFamily="34" charset="0"/>
            </a:endParaRPr>
          </a:p>
        </p:txBody>
      </p:sp>
      <p:sp>
        <p:nvSpPr>
          <p:cNvPr id="1126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ctr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ctr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ctr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ctr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ctr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/>
            <a:fld id="{09880409-BBB4-4216-AC03-F44F992C5B95}" type="slidenum">
              <a:rPr lang="en-US" altLang="sr-Latn-RS" sz="1200"/>
              <a:pPr algn="r" eaLnBrk="1" hangingPunct="1"/>
              <a:t>2</a:t>
            </a:fld>
            <a:endParaRPr lang="en-US" altLang="sr-Latn-RS" sz="1200" dirty="0"/>
          </a:p>
        </p:txBody>
      </p:sp>
    </p:spTree>
    <p:extLst>
      <p:ext uri="{BB962C8B-B14F-4D97-AF65-F5344CB8AC3E}">
        <p14:creationId xmlns:p14="http://schemas.microsoft.com/office/powerpoint/2010/main" val="1867835484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126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hr-BA" altLang="sr-Latn-RS" dirty="0" smtClean="0">
              <a:latin typeface="Arial" panose="020B0604020202020204" pitchFamily="34" charset="0"/>
            </a:endParaRPr>
          </a:p>
        </p:txBody>
      </p:sp>
      <p:sp>
        <p:nvSpPr>
          <p:cNvPr id="1126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ctr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ctr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ctr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ctr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ctr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/>
            <a:fld id="{09880409-BBB4-4216-AC03-F44F992C5B95}" type="slidenum">
              <a:rPr lang="en-US" altLang="sr-Latn-RS" sz="1200"/>
              <a:pPr algn="r" eaLnBrk="1" hangingPunct="1"/>
              <a:t>20</a:t>
            </a:fld>
            <a:endParaRPr lang="en-US" altLang="sr-Latn-RS" sz="1200" dirty="0"/>
          </a:p>
        </p:txBody>
      </p:sp>
    </p:spTree>
    <p:extLst>
      <p:ext uri="{BB962C8B-B14F-4D97-AF65-F5344CB8AC3E}">
        <p14:creationId xmlns:p14="http://schemas.microsoft.com/office/powerpoint/2010/main" val="286903239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126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sr-Latn-RS" baseline="0" dirty="0" smtClean="0">
              <a:latin typeface="Arial" panose="020B0604020202020204" pitchFamily="34" charset="0"/>
            </a:endParaRPr>
          </a:p>
        </p:txBody>
      </p:sp>
      <p:sp>
        <p:nvSpPr>
          <p:cNvPr id="1126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ctr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ctr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ctr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ctr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ctr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/>
            <a:fld id="{09880409-BBB4-4216-AC03-F44F992C5B95}" type="slidenum">
              <a:rPr lang="en-US" altLang="sr-Latn-RS" sz="1200"/>
              <a:pPr algn="r" eaLnBrk="1" hangingPunct="1"/>
              <a:t>3</a:t>
            </a:fld>
            <a:endParaRPr lang="en-US" altLang="sr-Latn-RS" sz="1200" dirty="0"/>
          </a:p>
        </p:txBody>
      </p:sp>
    </p:spTree>
    <p:extLst>
      <p:ext uri="{BB962C8B-B14F-4D97-AF65-F5344CB8AC3E}">
        <p14:creationId xmlns:p14="http://schemas.microsoft.com/office/powerpoint/2010/main" val="331580934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126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sr-Latn-RS" baseline="0" dirty="0" smtClean="0">
              <a:latin typeface="Arial" panose="020B0604020202020204" pitchFamily="34" charset="0"/>
            </a:endParaRPr>
          </a:p>
        </p:txBody>
      </p:sp>
      <p:sp>
        <p:nvSpPr>
          <p:cNvPr id="1126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ctr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ctr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ctr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ctr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ctr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/>
            <a:fld id="{09880409-BBB4-4216-AC03-F44F992C5B95}" type="slidenum">
              <a:rPr lang="en-US" altLang="sr-Latn-RS" sz="1200"/>
              <a:pPr algn="r" eaLnBrk="1" hangingPunct="1"/>
              <a:t>4</a:t>
            </a:fld>
            <a:endParaRPr lang="en-US" altLang="sr-Latn-RS" sz="1200" dirty="0"/>
          </a:p>
        </p:txBody>
      </p:sp>
    </p:spTree>
    <p:extLst>
      <p:ext uri="{BB962C8B-B14F-4D97-AF65-F5344CB8AC3E}">
        <p14:creationId xmlns:p14="http://schemas.microsoft.com/office/powerpoint/2010/main" val="400533289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126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altLang="sr-Latn-RS" dirty="0" smtClean="0">
                <a:latin typeface="Arial" panose="020B0604020202020204" pitchFamily="34" charset="0"/>
              </a:rPr>
              <a:t>Zakon o Nacionalnom</a:t>
            </a:r>
            <a:r>
              <a:rPr lang="en-US" altLang="sr-Latn-RS" baseline="0" dirty="0" smtClean="0">
                <a:latin typeface="Arial" panose="020B0604020202020204" pitchFamily="34" charset="0"/>
              </a:rPr>
              <a:t> centru za vanjsko vrednovanje obrazovanja</a:t>
            </a:r>
          </a:p>
          <a:p>
            <a:pPr eaLnBrk="1" hangingPunct="1"/>
            <a:r>
              <a:rPr lang="en-US" altLang="sr-Latn-RS" dirty="0" smtClean="0">
                <a:latin typeface="Arial" panose="020B0604020202020204" pitchFamily="34" charset="0"/>
              </a:rPr>
              <a:t>Pravilnk o polaganju državne mature</a:t>
            </a:r>
          </a:p>
          <a:p>
            <a:pPr eaLnBrk="1" hangingPunct="1"/>
            <a:r>
              <a:rPr lang="en-US" sz="1200" kern="1200" dirty="0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Zakon o informacijskoj sigurnosti</a:t>
            </a:r>
          </a:p>
          <a:p>
            <a:pPr eaLnBrk="1" hangingPunct="1"/>
            <a:r>
              <a:rPr lang="en-US" sz="1200" kern="1200" dirty="0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Zakon o tajnosti podataka</a:t>
            </a:r>
          </a:p>
          <a:p>
            <a:pPr eaLnBrk="1" hangingPunct="1"/>
            <a:r>
              <a:rPr lang="en-US" sz="1200" kern="1200" dirty="0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Zakon o zaštiti osobnih podataka </a:t>
            </a:r>
            <a:endParaRPr lang="hr-BA" altLang="sr-Latn-RS" dirty="0" smtClean="0">
              <a:latin typeface="Arial" panose="020B0604020202020204" pitchFamily="34" charset="0"/>
            </a:endParaRPr>
          </a:p>
        </p:txBody>
      </p:sp>
      <p:sp>
        <p:nvSpPr>
          <p:cNvPr id="1126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ctr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ctr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ctr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ctr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ctr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/>
            <a:fld id="{09880409-BBB4-4216-AC03-F44F992C5B95}" type="slidenum">
              <a:rPr lang="en-US" altLang="sr-Latn-RS" sz="1200"/>
              <a:pPr algn="r" eaLnBrk="1" hangingPunct="1"/>
              <a:t>5</a:t>
            </a:fld>
            <a:endParaRPr lang="en-US" altLang="sr-Latn-RS" sz="1200" dirty="0"/>
          </a:p>
        </p:txBody>
      </p:sp>
    </p:spTree>
    <p:extLst>
      <p:ext uri="{BB962C8B-B14F-4D97-AF65-F5344CB8AC3E}">
        <p14:creationId xmlns:p14="http://schemas.microsoft.com/office/powerpoint/2010/main" val="58082471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126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hr-BA" altLang="sr-Latn-RS" dirty="0" smtClean="0">
              <a:latin typeface="Arial" panose="020B0604020202020204" pitchFamily="34" charset="0"/>
            </a:endParaRPr>
          </a:p>
        </p:txBody>
      </p:sp>
      <p:sp>
        <p:nvSpPr>
          <p:cNvPr id="1126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ctr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ctr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ctr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ctr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ctr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/>
            <a:fld id="{09880409-BBB4-4216-AC03-F44F992C5B95}" type="slidenum">
              <a:rPr lang="en-US" altLang="sr-Latn-RS" sz="1200"/>
              <a:pPr algn="r" eaLnBrk="1" hangingPunct="1"/>
              <a:t>6</a:t>
            </a:fld>
            <a:endParaRPr lang="en-US" altLang="sr-Latn-RS" sz="1200" dirty="0"/>
          </a:p>
        </p:txBody>
      </p:sp>
    </p:spTree>
    <p:extLst>
      <p:ext uri="{BB962C8B-B14F-4D97-AF65-F5344CB8AC3E}">
        <p14:creationId xmlns:p14="http://schemas.microsoft.com/office/powerpoint/2010/main" val="396326231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126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hr-BA" altLang="sr-Latn-RS" dirty="0" smtClean="0">
              <a:latin typeface="Arial" panose="020B0604020202020204" pitchFamily="34" charset="0"/>
            </a:endParaRPr>
          </a:p>
        </p:txBody>
      </p:sp>
      <p:sp>
        <p:nvSpPr>
          <p:cNvPr id="1126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ctr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ctr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ctr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ctr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ctr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/>
            <a:fld id="{09880409-BBB4-4216-AC03-F44F992C5B95}" type="slidenum">
              <a:rPr lang="en-US" altLang="sr-Latn-RS" sz="1200"/>
              <a:pPr algn="r" eaLnBrk="1" hangingPunct="1"/>
              <a:t>7</a:t>
            </a:fld>
            <a:endParaRPr lang="en-US" altLang="sr-Latn-RS" sz="1200" dirty="0"/>
          </a:p>
        </p:txBody>
      </p:sp>
    </p:spTree>
    <p:extLst>
      <p:ext uri="{BB962C8B-B14F-4D97-AF65-F5344CB8AC3E}">
        <p14:creationId xmlns:p14="http://schemas.microsoft.com/office/powerpoint/2010/main" val="395154853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126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hr-BA" altLang="sr-Latn-RS" dirty="0" smtClean="0">
              <a:latin typeface="Arial" panose="020B0604020202020204" pitchFamily="34" charset="0"/>
            </a:endParaRPr>
          </a:p>
        </p:txBody>
      </p:sp>
      <p:sp>
        <p:nvSpPr>
          <p:cNvPr id="1126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ctr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ctr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ctr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ctr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ctr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/>
            <a:fld id="{09880409-BBB4-4216-AC03-F44F992C5B95}" type="slidenum">
              <a:rPr lang="en-US" altLang="sr-Latn-RS" sz="1200"/>
              <a:pPr algn="r" eaLnBrk="1" hangingPunct="1"/>
              <a:t>8</a:t>
            </a:fld>
            <a:endParaRPr lang="en-US" altLang="sr-Latn-RS" sz="1200" dirty="0"/>
          </a:p>
        </p:txBody>
      </p:sp>
    </p:spTree>
    <p:extLst>
      <p:ext uri="{BB962C8B-B14F-4D97-AF65-F5344CB8AC3E}">
        <p14:creationId xmlns:p14="http://schemas.microsoft.com/office/powerpoint/2010/main" val="22256822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126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hr-BA" altLang="sr-Latn-RS" dirty="0" smtClean="0">
              <a:latin typeface="Arial" panose="020B0604020202020204" pitchFamily="34" charset="0"/>
            </a:endParaRPr>
          </a:p>
        </p:txBody>
      </p:sp>
      <p:sp>
        <p:nvSpPr>
          <p:cNvPr id="1126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ctr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ctr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ctr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ctr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ctr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/>
            <a:fld id="{09880409-BBB4-4216-AC03-F44F992C5B95}" type="slidenum">
              <a:rPr lang="en-US" altLang="sr-Latn-RS" sz="1200"/>
              <a:pPr algn="r" eaLnBrk="1" hangingPunct="1"/>
              <a:t>9</a:t>
            </a:fld>
            <a:endParaRPr lang="en-US" altLang="sr-Latn-RS" sz="1200" dirty="0"/>
          </a:p>
        </p:txBody>
      </p:sp>
    </p:spTree>
    <p:extLst>
      <p:ext uri="{BB962C8B-B14F-4D97-AF65-F5344CB8AC3E}">
        <p14:creationId xmlns:p14="http://schemas.microsoft.com/office/powerpoint/2010/main" val="148294765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838200" y="5286375"/>
            <a:ext cx="7934325" cy="704850"/>
          </a:xfrm>
        </p:spPr>
        <p:txBody>
          <a:bodyPr/>
          <a:lstStyle>
            <a:lvl1pPr algn="r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838200" y="5943600"/>
            <a:ext cx="7934325" cy="685800"/>
          </a:xfrm>
        </p:spPr>
        <p:txBody>
          <a:bodyPr/>
          <a:lstStyle>
            <a:lvl1pPr marL="0" indent="0" algn="r">
              <a:buFontTx/>
              <a:buNone/>
              <a:defRPr sz="2000"/>
            </a:lvl1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53369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r-B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BA"/>
          </a:p>
        </p:txBody>
      </p:sp>
    </p:spTree>
    <p:extLst>
      <p:ext uri="{BB962C8B-B14F-4D97-AF65-F5344CB8AC3E}">
        <p14:creationId xmlns:p14="http://schemas.microsoft.com/office/powerpoint/2010/main" val="42629308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43700" y="655638"/>
            <a:ext cx="1943100" cy="505936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hr-B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655638"/>
            <a:ext cx="5676900" cy="505936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BA"/>
          </a:p>
        </p:txBody>
      </p:sp>
    </p:spTree>
    <p:extLst>
      <p:ext uri="{BB962C8B-B14F-4D97-AF65-F5344CB8AC3E}">
        <p14:creationId xmlns:p14="http://schemas.microsoft.com/office/powerpoint/2010/main" val="34321611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r-B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BA"/>
          </a:p>
        </p:txBody>
      </p:sp>
    </p:spTree>
    <p:extLst>
      <p:ext uri="{BB962C8B-B14F-4D97-AF65-F5344CB8AC3E}">
        <p14:creationId xmlns:p14="http://schemas.microsoft.com/office/powerpoint/2010/main" val="9557676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hr-B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7025407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r-B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4400" y="1524000"/>
            <a:ext cx="3581400" cy="4191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B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3581400" cy="4191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BA"/>
          </a:p>
        </p:txBody>
      </p:sp>
    </p:spTree>
    <p:extLst>
      <p:ext uri="{BB962C8B-B14F-4D97-AF65-F5344CB8AC3E}">
        <p14:creationId xmlns:p14="http://schemas.microsoft.com/office/powerpoint/2010/main" val="29335171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hr-B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BA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BA"/>
          </a:p>
        </p:txBody>
      </p:sp>
    </p:spTree>
    <p:extLst>
      <p:ext uri="{BB962C8B-B14F-4D97-AF65-F5344CB8AC3E}">
        <p14:creationId xmlns:p14="http://schemas.microsoft.com/office/powerpoint/2010/main" val="5379522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r-BA"/>
          </a:p>
        </p:txBody>
      </p:sp>
    </p:spTree>
    <p:extLst>
      <p:ext uri="{BB962C8B-B14F-4D97-AF65-F5344CB8AC3E}">
        <p14:creationId xmlns:p14="http://schemas.microsoft.com/office/powerpoint/2010/main" val="28168710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744781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hr-B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B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0746341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hr-B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dirty="0" smtClean="0"/>
              <a:t>Click icon to add picture</a:t>
            </a:r>
            <a:endParaRPr lang="hr-BA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4694467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914400" y="655638"/>
            <a:ext cx="7772400" cy="715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sr-Latn-R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1524000"/>
            <a:ext cx="7315200" cy="419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sr-Latn-RS" smtClean="0"/>
              <a:t>Click to edit Master text styles</a:t>
            </a:r>
          </a:p>
          <a:p>
            <a:pPr lvl="1"/>
            <a:r>
              <a:rPr lang="en-US" altLang="sr-Latn-RS" smtClean="0"/>
              <a:t>Second level</a:t>
            </a:r>
          </a:p>
          <a:p>
            <a:pPr lvl="2"/>
            <a:r>
              <a:rPr lang="en-US" altLang="sr-Latn-RS" smtClean="0"/>
              <a:t>Third level</a:t>
            </a:r>
          </a:p>
          <a:p>
            <a:pPr lvl="3"/>
            <a:r>
              <a:rPr lang="en-US" altLang="sr-Latn-RS" smtClean="0"/>
              <a:t>Fourth level</a:t>
            </a:r>
          </a:p>
          <a:p>
            <a:pPr lvl="4"/>
            <a:r>
              <a:rPr lang="en-US" altLang="sr-Latn-RS" smtClean="0"/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61" r:id="rId2"/>
    <p:sldLayoutId id="2147483662" r:id="rId3"/>
    <p:sldLayoutId id="2147483663" r:id="rId4"/>
    <p:sldLayoutId id="2147483664" r:id="rId5"/>
    <p:sldLayoutId id="2147483665" r:id="rId6"/>
    <p:sldLayoutId id="2147483666" r:id="rId7"/>
    <p:sldLayoutId id="2147483667" r:id="rId8"/>
    <p:sldLayoutId id="2147483668" r:id="rId9"/>
    <p:sldLayoutId id="2147483669" r:id="rId10"/>
    <p:sldLayoutId id="2147483670" r:id="rId11"/>
  </p:sldLayoutIdLst>
  <p:hf sldNum="0" hdr="0" ftr="0"/>
  <p:txStyles>
    <p:titleStyle>
      <a:lvl1pPr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icrosoft Sans Serif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icrosoft Sans Serif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icrosoft Sans Serif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icrosoft Sans Serif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icrosoft Sans Serif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icrosoft Sans Serif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icrosoft Sans Serif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icrosoft Sans Serif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sr-Latn-C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jpe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850730" y="1743319"/>
            <a:ext cx="7632700" cy="1181625"/>
          </a:xfrm>
        </p:spPr>
        <p:txBody>
          <a:bodyPr/>
          <a:lstStyle/>
          <a:p>
            <a:pPr algn="ctr"/>
            <a:r>
              <a:rPr lang="en-US" altLang="sr-Latn-RS" sz="3600" dirty="0"/>
              <a:t>State Matura Exam </a:t>
            </a:r>
            <a:r>
              <a:rPr lang="en-US" altLang="sr-Latn-RS" sz="3600" dirty="0" smtClean="0"/>
              <a:t>Processing </a:t>
            </a:r>
            <a:r>
              <a:rPr lang="en-US" altLang="sr-Latn-RS" sz="3600" dirty="0"/>
              <a:t>System</a:t>
            </a:r>
            <a:endParaRPr lang="en-US" altLang="sr-Latn-RS" sz="3600" dirty="0" smtClean="0"/>
          </a:p>
        </p:txBody>
      </p:sp>
      <p:grpSp>
        <p:nvGrpSpPr>
          <p:cNvPr id="2" name="Group 1"/>
          <p:cNvGrpSpPr/>
          <p:nvPr/>
        </p:nvGrpSpPr>
        <p:grpSpPr>
          <a:xfrm>
            <a:off x="236538" y="6165850"/>
            <a:ext cx="8799512" cy="534988"/>
            <a:chOff x="236538" y="6165850"/>
            <a:chExt cx="8799512" cy="534988"/>
          </a:xfrm>
        </p:grpSpPr>
        <p:sp>
          <p:nvSpPr>
            <p:cNvPr id="3077" name="TextBox 6"/>
            <p:cNvSpPr txBox="1">
              <a:spLocks noChangeArrowheads="1"/>
            </p:cNvSpPr>
            <p:nvPr/>
          </p:nvSpPr>
          <p:spPr bwMode="auto">
            <a:xfrm>
              <a:off x="612068" y="6237312"/>
              <a:ext cx="7702293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algn="ctr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algn="ctr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algn="ctr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algn="ctr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algn="ctr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sr-Latn-RS" sz="1200" dirty="0" smtClean="0"/>
                <a:t>University of Zagreb, Faculty of Electrical Engineering and Computing, Department of Applied Computing</a:t>
              </a:r>
              <a:endParaRPr lang="en-US" altLang="sr-Latn-RS" sz="1200" dirty="0"/>
            </a:p>
          </p:txBody>
        </p:sp>
        <p:pic>
          <p:nvPicPr>
            <p:cNvPr id="3078" name="Picture 2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6538" y="6165850"/>
              <a:ext cx="375529" cy="50319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079" name="Picture 3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316051" y="6237735"/>
              <a:ext cx="719999" cy="4631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1" name="Rectangle 3"/>
          <p:cNvSpPr txBox="1">
            <a:spLocks noChangeArrowheads="1"/>
          </p:cNvSpPr>
          <p:nvPr/>
        </p:nvSpPr>
        <p:spPr bwMode="auto">
          <a:xfrm>
            <a:off x="1019799" y="3933056"/>
            <a:ext cx="7294562" cy="1944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ctr">
              <a:lnSpc>
                <a:spcPct val="150000"/>
              </a:lnSpc>
              <a:spcBef>
                <a:spcPct val="20000"/>
              </a:spcBef>
              <a:defRPr/>
            </a:pPr>
            <a:r>
              <a:rPr lang="en-US" sz="1200" b="1" kern="0" dirty="0" smtClean="0">
                <a:latin typeface="Verdana" pitchFamily="34" charset="0"/>
                <a:ea typeface="굴림" charset="-127"/>
                <a:cs typeface="+mn-cs"/>
              </a:rPr>
              <a:t>Ivan Budišćak, M.Sc.</a:t>
            </a:r>
          </a:p>
          <a:p>
            <a:pPr algn="ctr">
              <a:lnSpc>
                <a:spcPct val="150000"/>
              </a:lnSpc>
              <a:spcBef>
                <a:spcPct val="20000"/>
              </a:spcBef>
              <a:defRPr/>
            </a:pPr>
            <a:r>
              <a:rPr lang="en-US" sz="1200" b="1" kern="0" dirty="0" smtClean="0">
                <a:latin typeface="Verdana" pitchFamily="34" charset="0"/>
                <a:ea typeface="굴림" charset="-127"/>
              </a:rPr>
              <a:t>Prof. Vedran Mornar, PhD</a:t>
            </a:r>
          </a:p>
          <a:p>
            <a:pPr algn="ctr">
              <a:lnSpc>
                <a:spcPct val="150000"/>
              </a:lnSpc>
              <a:spcBef>
                <a:spcPct val="20000"/>
              </a:spcBef>
              <a:defRPr/>
            </a:pPr>
            <a:r>
              <a:rPr lang="en-US" sz="1200" b="1" kern="0" dirty="0" smtClean="0">
                <a:latin typeface="Verdana" pitchFamily="34" charset="0"/>
                <a:ea typeface="굴림" charset="-127"/>
              </a:rPr>
              <a:t>Prof. Damir Kalpić, PhD</a:t>
            </a:r>
          </a:p>
          <a:p>
            <a:pPr algn="ctr">
              <a:lnSpc>
                <a:spcPct val="150000"/>
              </a:lnSpc>
              <a:spcBef>
                <a:spcPct val="20000"/>
              </a:spcBef>
              <a:defRPr/>
            </a:pPr>
            <a:r>
              <a:rPr lang="en-US" sz="1200" b="1" kern="0" dirty="0" smtClean="0">
                <a:latin typeface="Verdana" pitchFamily="34" charset="0"/>
                <a:ea typeface="굴림" charset="-127"/>
              </a:rPr>
              <a:t>Fran Tonković, M.Sc.</a:t>
            </a:r>
          </a:p>
          <a:p>
            <a:pPr algn="ctr">
              <a:lnSpc>
                <a:spcPct val="150000"/>
              </a:lnSpc>
              <a:spcBef>
                <a:spcPct val="20000"/>
              </a:spcBef>
              <a:defRPr/>
            </a:pPr>
            <a:r>
              <a:rPr lang="en-US" sz="1200" b="1" kern="0" dirty="0" smtClean="0">
                <a:latin typeface="Verdana" pitchFamily="34" charset="0"/>
                <a:ea typeface="굴림" charset="-127"/>
              </a:rPr>
              <a:t>Danijel Mlinarić, M.Sc.</a:t>
            </a:r>
          </a:p>
          <a:p>
            <a:pPr algn="ctr">
              <a:lnSpc>
                <a:spcPct val="150000"/>
              </a:lnSpc>
              <a:spcBef>
                <a:spcPct val="20000"/>
              </a:spcBef>
              <a:defRPr/>
            </a:pPr>
            <a:r>
              <a:rPr lang="en-US" sz="1200" b="1" kern="0" dirty="0" smtClean="0">
                <a:latin typeface="Verdana" pitchFamily="34" charset="0"/>
                <a:ea typeface="굴림" charset="-127"/>
              </a:rPr>
              <a:t>Tomislav Rajnović, M.Sc.</a:t>
            </a:r>
          </a:p>
        </p:txBody>
      </p:sp>
    </p:spTree>
    <p:extLst>
      <p:ext uri="{BB962C8B-B14F-4D97-AF65-F5344CB8AC3E}">
        <p14:creationId xmlns:p14="http://schemas.microsoft.com/office/powerpoint/2010/main" val="24627588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323850" y="260350"/>
            <a:ext cx="7632700" cy="720377"/>
          </a:xfrm>
        </p:spPr>
        <p:txBody>
          <a:bodyPr/>
          <a:lstStyle/>
          <a:p>
            <a:r>
              <a:rPr lang="en-US" altLang="sr-Latn-RS" sz="3600" dirty="0"/>
              <a:t>Delivery of </a:t>
            </a:r>
            <a:r>
              <a:rPr lang="en-US" altLang="sr-Latn-RS" sz="3600" dirty="0" smtClean="0"/>
              <a:t>exams </a:t>
            </a:r>
            <a:r>
              <a:rPr lang="en-US" altLang="sr-Latn-RS" sz="3600" dirty="0"/>
              <a:t>to </a:t>
            </a:r>
            <a:r>
              <a:rPr lang="en-US" altLang="sr-Latn-RS" sz="3600" dirty="0" smtClean="0"/>
              <a:t>schools</a:t>
            </a:r>
            <a:endParaRPr lang="en-US" altLang="sr-Latn-RS" sz="3600" dirty="0"/>
          </a:p>
        </p:txBody>
      </p:sp>
      <p:sp>
        <p:nvSpPr>
          <p:cNvPr id="21" name="Rectangle 3"/>
          <p:cNvSpPr txBox="1">
            <a:spLocks noChangeArrowheads="1"/>
          </p:cNvSpPr>
          <p:nvPr/>
        </p:nvSpPr>
        <p:spPr bwMode="auto">
          <a:xfrm>
            <a:off x="661988" y="1268760"/>
            <a:ext cx="8014468" cy="4608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lnSpc>
                <a:spcPct val="150000"/>
              </a:lnSpc>
              <a:spcBef>
                <a:spcPct val="20000"/>
              </a:spcBef>
              <a:buFontTx/>
              <a:buChar char="•"/>
              <a:defRPr/>
            </a:pPr>
            <a:r>
              <a:rPr lang="en-US" sz="1800" b="1" kern="0" dirty="0" smtClean="0">
                <a:latin typeface="Verdana" pitchFamily="34" charset="0"/>
                <a:ea typeface="굴림" charset="-127"/>
                <a:cs typeface="+mn-cs"/>
              </a:rPr>
              <a:t>Challenges for NCEEE and schools’ staff</a:t>
            </a:r>
          </a:p>
          <a:p>
            <a:pPr marL="800100" lvl="1" indent="-342900">
              <a:lnSpc>
                <a:spcPct val="150000"/>
              </a:lnSpc>
              <a:spcBef>
                <a:spcPct val="20000"/>
              </a:spcBef>
              <a:buFontTx/>
              <a:buChar char="•"/>
              <a:defRPr/>
            </a:pPr>
            <a:r>
              <a:rPr lang="en-US" sz="1400" kern="0" dirty="0" smtClean="0">
                <a:latin typeface="Verdana" pitchFamily="34" charset="0"/>
                <a:ea typeface="굴림" charset="-127"/>
                <a:cs typeface="+mn-cs"/>
              </a:rPr>
              <a:t>Delivery of exams on time (islands) to more than 350 high schools</a:t>
            </a:r>
          </a:p>
          <a:p>
            <a:pPr marL="800100" lvl="1" indent="-342900">
              <a:lnSpc>
                <a:spcPct val="150000"/>
              </a:lnSpc>
              <a:spcBef>
                <a:spcPct val="20000"/>
              </a:spcBef>
              <a:buFontTx/>
              <a:buChar char="•"/>
              <a:defRPr/>
            </a:pPr>
            <a:r>
              <a:rPr lang="en-US" sz="1400" kern="0" dirty="0" smtClean="0">
                <a:latin typeface="Verdana" pitchFamily="34" charset="0"/>
                <a:ea typeface="굴림" charset="-127"/>
              </a:rPr>
              <a:t>Ensure safe storage of exams in schools</a:t>
            </a:r>
            <a:endParaRPr lang="en-US" sz="1400" kern="0" dirty="0" smtClean="0">
              <a:latin typeface="Verdana" pitchFamily="34" charset="0"/>
              <a:ea typeface="굴림" charset="-127"/>
              <a:cs typeface="+mn-cs"/>
            </a:endParaRPr>
          </a:p>
          <a:p>
            <a:pPr marL="342900" indent="-342900">
              <a:lnSpc>
                <a:spcPct val="150000"/>
              </a:lnSpc>
              <a:spcBef>
                <a:spcPct val="20000"/>
              </a:spcBef>
              <a:buFontTx/>
              <a:buChar char="•"/>
              <a:defRPr/>
            </a:pPr>
            <a:r>
              <a:rPr lang="en-US" sz="1600" b="1" kern="0" dirty="0" smtClean="0">
                <a:latin typeface="Verdana" pitchFamily="34" charset="0"/>
                <a:ea typeface="굴림" charset="-127"/>
                <a:cs typeface="+mn-cs"/>
              </a:rPr>
              <a:t>Personalized exams</a:t>
            </a:r>
          </a:p>
          <a:p>
            <a:pPr marL="800100" lvl="1" indent="-342900">
              <a:lnSpc>
                <a:spcPct val="150000"/>
              </a:lnSpc>
              <a:spcBef>
                <a:spcPct val="20000"/>
              </a:spcBef>
              <a:buFontTx/>
              <a:buChar char="•"/>
              <a:defRPr/>
            </a:pPr>
            <a:r>
              <a:rPr lang="en-US" sz="1400" kern="0" dirty="0" smtClean="0">
                <a:latin typeface="Verdana" pitchFamily="34" charset="0"/>
                <a:ea typeface="굴림" charset="-127"/>
                <a:cs typeface="+mn-cs"/>
              </a:rPr>
              <a:t>Exam package is marked with a student’s name, last name and code (manually)</a:t>
            </a:r>
          </a:p>
          <a:p>
            <a:pPr marL="342900" indent="-342900">
              <a:lnSpc>
                <a:spcPct val="150000"/>
              </a:lnSpc>
              <a:spcBef>
                <a:spcPct val="20000"/>
              </a:spcBef>
              <a:buFontTx/>
              <a:buChar char="•"/>
              <a:defRPr/>
            </a:pPr>
            <a:r>
              <a:rPr lang="en-US" sz="1600" b="1" kern="0" dirty="0" smtClean="0">
                <a:latin typeface="Verdana" pitchFamily="34" charset="0"/>
                <a:ea typeface="굴림" charset="-127"/>
                <a:cs typeface="+mn-cs"/>
              </a:rPr>
              <a:t>Registering exams in the system (at the NCEEE / schools)</a:t>
            </a:r>
            <a:endParaRPr lang="en-US" sz="1400" kern="0" dirty="0" smtClean="0">
              <a:latin typeface="Verdana" pitchFamily="34" charset="0"/>
              <a:ea typeface="굴림" charset="-127"/>
              <a:cs typeface="+mn-cs"/>
            </a:endParaRPr>
          </a:p>
          <a:p>
            <a:pPr marL="800100" lvl="1" indent="-342900">
              <a:lnSpc>
                <a:spcPct val="150000"/>
              </a:lnSpc>
              <a:spcBef>
                <a:spcPct val="20000"/>
              </a:spcBef>
              <a:buFontTx/>
              <a:buChar char="•"/>
              <a:defRPr/>
            </a:pPr>
            <a:r>
              <a:rPr lang="en-US" sz="1400" kern="0" dirty="0" smtClean="0">
                <a:latin typeface="Verdana" pitchFamily="34" charset="0"/>
                <a:ea typeface="굴림" charset="-127"/>
              </a:rPr>
              <a:t>Exam category</a:t>
            </a:r>
          </a:p>
          <a:p>
            <a:pPr marL="1257300" lvl="2" indent="-342900">
              <a:lnSpc>
                <a:spcPct val="150000"/>
              </a:lnSpc>
              <a:spcBef>
                <a:spcPct val="20000"/>
              </a:spcBef>
              <a:buFontTx/>
              <a:buChar char="•"/>
              <a:defRPr/>
            </a:pPr>
            <a:r>
              <a:rPr lang="en-US" sz="1200" kern="0" dirty="0" smtClean="0">
                <a:latin typeface="Verdana" pitchFamily="34" charset="0"/>
                <a:ea typeface="굴림" charset="-127"/>
                <a:cs typeface="+mn-cs"/>
              </a:rPr>
              <a:t>Normal exam / Spare exam </a:t>
            </a:r>
          </a:p>
          <a:p>
            <a:pPr marL="1257300" lvl="2" indent="-342900">
              <a:lnSpc>
                <a:spcPct val="150000"/>
              </a:lnSpc>
              <a:spcBef>
                <a:spcPct val="20000"/>
              </a:spcBef>
              <a:buFontTx/>
              <a:buChar char="•"/>
              <a:defRPr/>
            </a:pPr>
            <a:r>
              <a:rPr lang="en-US" sz="1200" kern="0" dirty="0" smtClean="0">
                <a:latin typeface="Verdana" pitchFamily="34" charset="0"/>
                <a:ea typeface="굴림" charset="-127"/>
                <a:cs typeface="+mn-cs"/>
              </a:rPr>
              <a:t>Exam adopted for student with special needs</a:t>
            </a:r>
          </a:p>
          <a:p>
            <a:pPr marL="1257300" lvl="2" indent="-342900">
              <a:lnSpc>
                <a:spcPct val="150000"/>
              </a:lnSpc>
              <a:spcBef>
                <a:spcPct val="20000"/>
              </a:spcBef>
              <a:buFontTx/>
              <a:buChar char="•"/>
              <a:defRPr/>
            </a:pPr>
            <a:r>
              <a:rPr lang="en-US" sz="1200" kern="0" dirty="0" smtClean="0">
                <a:latin typeface="Verdana" pitchFamily="34" charset="0"/>
                <a:ea typeface="굴림" charset="-127"/>
                <a:cs typeface="+mn-cs"/>
              </a:rPr>
              <a:t>Exam translated to a national minority native language</a:t>
            </a:r>
          </a:p>
          <a:p>
            <a:pPr marL="800100" lvl="1" indent="-342900">
              <a:lnSpc>
                <a:spcPct val="150000"/>
              </a:lnSpc>
              <a:spcBef>
                <a:spcPct val="20000"/>
              </a:spcBef>
              <a:buFontTx/>
              <a:buChar char="•"/>
              <a:defRPr/>
            </a:pPr>
            <a:r>
              <a:rPr lang="en-US" sz="1400" kern="0" dirty="0" smtClean="0">
                <a:latin typeface="Verdana" pitchFamily="34" charset="0"/>
                <a:ea typeface="굴림" charset="-127"/>
                <a:cs typeface="+mn-cs"/>
              </a:rPr>
              <a:t>Exam number (scanned with barcode scanner)</a:t>
            </a:r>
          </a:p>
          <a:p>
            <a:pPr marL="800100" lvl="1" indent="-342900">
              <a:lnSpc>
                <a:spcPct val="150000"/>
              </a:lnSpc>
              <a:spcBef>
                <a:spcPct val="20000"/>
              </a:spcBef>
              <a:buFontTx/>
              <a:buChar char="•"/>
              <a:defRPr/>
            </a:pPr>
            <a:r>
              <a:rPr lang="en-US" sz="1400" kern="0" dirty="0" smtClean="0">
                <a:latin typeface="Verdana" pitchFamily="34" charset="0"/>
                <a:ea typeface="굴림" charset="-127"/>
                <a:cs typeface="+mn-cs"/>
              </a:rPr>
              <a:t>Student’s code </a:t>
            </a:r>
            <a:r>
              <a:rPr lang="en-US" sz="1400" kern="0" dirty="0">
                <a:latin typeface="Verdana" pitchFamily="34" charset="0"/>
                <a:ea typeface="굴림" charset="-127"/>
              </a:rPr>
              <a:t>(scanned with barcode scanner)</a:t>
            </a:r>
            <a:endParaRPr lang="en-US" sz="1400" kern="0" dirty="0" smtClean="0">
              <a:latin typeface="Verdana" pitchFamily="34" charset="0"/>
              <a:ea typeface="굴림" charset="-127"/>
              <a:cs typeface="+mn-cs"/>
            </a:endParaRPr>
          </a:p>
        </p:txBody>
      </p:sp>
      <p:grpSp>
        <p:nvGrpSpPr>
          <p:cNvPr id="10" name="Group 9"/>
          <p:cNvGrpSpPr/>
          <p:nvPr/>
        </p:nvGrpSpPr>
        <p:grpSpPr>
          <a:xfrm>
            <a:off x="236538" y="6165850"/>
            <a:ext cx="8799512" cy="534988"/>
            <a:chOff x="236538" y="6165850"/>
            <a:chExt cx="8799512" cy="534988"/>
          </a:xfrm>
        </p:grpSpPr>
        <p:sp>
          <p:nvSpPr>
            <p:cNvPr id="11" name="TextBox 6"/>
            <p:cNvSpPr txBox="1">
              <a:spLocks noChangeArrowheads="1"/>
            </p:cNvSpPr>
            <p:nvPr/>
          </p:nvSpPr>
          <p:spPr bwMode="auto">
            <a:xfrm>
              <a:off x="612068" y="6237312"/>
              <a:ext cx="7702293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algn="ctr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algn="ctr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algn="ctr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algn="ctr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algn="ctr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sr-Latn-RS" sz="1200" dirty="0" smtClean="0"/>
                <a:t>University of Zagreb, Faculty of Electrical Engineering and Computing, Department of Applied Computing</a:t>
              </a:r>
              <a:endParaRPr lang="en-US" altLang="sr-Latn-RS" sz="1200" dirty="0"/>
            </a:p>
          </p:txBody>
        </p:sp>
        <p:pic>
          <p:nvPicPr>
            <p:cNvPr id="12" name="Picture 2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6538" y="6165850"/>
              <a:ext cx="375529" cy="50319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3" name="Picture 3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316051" y="6237735"/>
              <a:ext cx="719999" cy="4631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7019125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323850" y="260350"/>
            <a:ext cx="7632700" cy="720377"/>
          </a:xfrm>
        </p:spPr>
        <p:txBody>
          <a:bodyPr/>
          <a:lstStyle/>
          <a:p>
            <a:r>
              <a:rPr lang="en-US" altLang="sr-Latn-RS" sz="3600" dirty="0"/>
              <a:t>Conducting </a:t>
            </a:r>
            <a:r>
              <a:rPr lang="en-US" altLang="sr-Latn-RS" sz="3600" dirty="0" smtClean="0"/>
              <a:t>exams </a:t>
            </a:r>
            <a:r>
              <a:rPr lang="en-US" altLang="sr-Latn-RS" sz="3600" dirty="0"/>
              <a:t>in </a:t>
            </a:r>
            <a:r>
              <a:rPr lang="en-US" altLang="sr-Latn-RS" sz="3600" dirty="0" smtClean="0"/>
              <a:t>schools</a:t>
            </a:r>
            <a:endParaRPr lang="en-US" altLang="sr-Latn-RS" sz="3600" dirty="0"/>
          </a:p>
        </p:txBody>
      </p:sp>
      <p:sp>
        <p:nvSpPr>
          <p:cNvPr id="21" name="Rectangle 3"/>
          <p:cNvSpPr txBox="1">
            <a:spLocks noChangeArrowheads="1"/>
          </p:cNvSpPr>
          <p:nvPr/>
        </p:nvSpPr>
        <p:spPr bwMode="auto">
          <a:xfrm>
            <a:off x="661988" y="1268760"/>
            <a:ext cx="7726362" cy="4608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lnSpc>
                <a:spcPct val="150000"/>
              </a:lnSpc>
              <a:spcBef>
                <a:spcPct val="20000"/>
              </a:spcBef>
              <a:buFontTx/>
              <a:buChar char="•"/>
              <a:defRPr/>
            </a:pPr>
            <a:r>
              <a:rPr lang="en-US" sz="1600" b="1" kern="0" dirty="0" smtClean="0">
                <a:latin typeface="Verdana" pitchFamily="34" charset="0"/>
                <a:ea typeface="굴림" charset="-127"/>
              </a:rPr>
              <a:t>Exam starts at the same time in all schools</a:t>
            </a:r>
          </a:p>
          <a:p>
            <a:pPr marL="342900" indent="-342900">
              <a:lnSpc>
                <a:spcPct val="150000"/>
              </a:lnSpc>
              <a:spcBef>
                <a:spcPct val="20000"/>
              </a:spcBef>
              <a:buFontTx/>
              <a:buChar char="•"/>
              <a:defRPr/>
            </a:pPr>
            <a:r>
              <a:rPr lang="en-US" sz="1600" b="1" kern="0" dirty="0" smtClean="0">
                <a:latin typeface="Verdana" pitchFamily="34" charset="0"/>
                <a:ea typeface="굴림" charset="-127"/>
              </a:rPr>
              <a:t>Supervision</a:t>
            </a:r>
          </a:p>
          <a:p>
            <a:pPr marL="800100" lvl="1" indent="-342900">
              <a:lnSpc>
                <a:spcPct val="150000"/>
              </a:lnSpc>
              <a:spcBef>
                <a:spcPct val="20000"/>
              </a:spcBef>
              <a:buFontTx/>
              <a:buChar char="•"/>
              <a:defRPr/>
            </a:pPr>
            <a:r>
              <a:rPr lang="en-US" sz="1400" kern="0" dirty="0" smtClean="0">
                <a:latin typeface="Verdana" pitchFamily="34" charset="0"/>
                <a:ea typeface="굴림" charset="-127"/>
              </a:rPr>
              <a:t>Teachers supervising students</a:t>
            </a:r>
          </a:p>
          <a:p>
            <a:pPr marL="800100" lvl="1" indent="-342900">
              <a:lnSpc>
                <a:spcPct val="150000"/>
              </a:lnSpc>
              <a:spcBef>
                <a:spcPct val="20000"/>
              </a:spcBef>
              <a:buFontTx/>
              <a:buChar char="•"/>
              <a:defRPr/>
            </a:pPr>
            <a:r>
              <a:rPr lang="en-US" sz="1400" kern="0" dirty="0" smtClean="0">
                <a:latin typeface="Verdana" pitchFamily="34" charset="0"/>
                <a:ea typeface="굴림" charset="-127"/>
              </a:rPr>
              <a:t>NCEEE, Ministry and state administration staff supervising teachers</a:t>
            </a:r>
            <a:endParaRPr lang="en-US" sz="1600" b="1" kern="0" dirty="0" smtClean="0">
              <a:latin typeface="Verdana" pitchFamily="34" charset="0"/>
              <a:ea typeface="굴림" charset="-127"/>
              <a:cs typeface="+mn-cs"/>
            </a:endParaRPr>
          </a:p>
          <a:p>
            <a:pPr marL="342900" indent="-342900">
              <a:lnSpc>
                <a:spcPct val="150000"/>
              </a:lnSpc>
              <a:spcBef>
                <a:spcPct val="20000"/>
              </a:spcBef>
              <a:buFontTx/>
              <a:buChar char="•"/>
              <a:defRPr/>
            </a:pPr>
            <a:r>
              <a:rPr lang="en-US" sz="1600" b="1" kern="0" dirty="0" smtClean="0">
                <a:latin typeface="Verdana" pitchFamily="34" charset="0"/>
                <a:ea typeface="굴림" charset="-127"/>
                <a:cs typeface="+mn-cs"/>
              </a:rPr>
              <a:t>Allocation of students in rooms</a:t>
            </a:r>
          </a:p>
          <a:p>
            <a:pPr marL="800100" lvl="1" indent="-342900">
              <a:lnSpc>
                <a:spcPct val="150000"/>
              </a:lnSpc>
              <a:spcBef>
                <a:spcPct val="20000"/>
              </a:spcBef>
              <a:buFontTx/>
              <a:buChar char="•"/>
              <a:defRPr/>
            </a:pPr>
            <a:r>
              <a:rPr lang="en-US" sz="1400" kern="0" dirty="0" smtClean="0">
                <a:latin typeface="Verdana" pitchFamily="34" charset="0"/>
                <a:ea typeface="굴림" charset="-127"/>
                <a:cs typeface="+mn-cs"/>
              </a:rPr>
              <a:t>Generated by the system</a:t>
            </a:r>
          </a:p>
          <a:p>
            <a:pPr marL="800100" lvl="1" indent="-342900">
              <a:lnSpc>
                <a:spcPct val="150000"/>
              </a:lnSpc>
              <a:spcBef>
                <a:spcPct val="20000"/>
              </a:spcBef>
              <a:buFontTx/>
              <a:buChar char="•"/>
              <a:defRPr/>
            </a:pPr>
            <a:r>
              <a:rPr lang="en-US" sz="1400" kern="0" dirty="0" smtClean="0">
                <a:latin typeface="Verdana" pitchFamily="34" charset="0"/>
                <a:ea typeface="굴림" charset="-127"/>
                <a:cs typeface="+mn-cs"/>
              </a:rPr>
              <a:t>Each student has a dedicated seat in the room</a:t>
            </a:r>
          </a:p>
          <a:p>
            <a:pPr marL="342900" indent="-342900">
              <a:lnSpc>
                <a:spcPct val="150000"/>
              </a:lnSpc>
              <a:spcBef>
                <a:spcPct val="20000"/>
              </a:spcBef>
              <a:buFontTx/>
              <a:buChar char="•"/>
              <a:defRPr/>
            </a:pPr>
            <a:r>
              <a:rPr lang="en-US" sz="1800" b="1" kern="0" dirty="0" smtClean="0">
                <a:latin typeface="Verdana" pitchFamily="34" charset="0"/>
                <a:ea typeface="굴림" charset="-127"/>
                <a:cs typeface="+mn-cs"/>
              </a:rPr>
              <a:t>Exam record – for each student</a:t>
            </a:r>
          </a:p>
          <a:p>
            <a:pPr marL="800100" lvl="1" indent="-342900">
              <a:lnSpc>
                <a:spcPct val="150000"/>
              </a:lnSpc>
              <a:spcBef>
                <a:spcPct val="20000"/>
              </a:spcBef>
              <a:buFontTx/>
              <a:buChar char="•"/>
              <a:defRPr/>
            </a:pPr>
            <a:r>
              <a:rPr lang="en-US" sz="1400" kern="0" dirty="0" smtClean="0">
                <a:latin typeface="Verdana" pitchFamily="34" charset="0"/>
                <a:ea typeface="굴림" charset="-127"/>
                <a:cs typeface="+mn-cs"/>
              </a:rPr>
              <a:t>When he/she started the exam </a:t>
            </a:r>
          </a:p>
          <a:p>
            <a:pPr marL="800100" lvl="1" indent="-342900">
              <a:lnSpc>
                <a:spcPct val="150000"/>
              </a:lnSpc>
              <a:spcBef>
                <a:spcPct val="20000"/>
              </a:spcBef>
              <a:buFontTx/>
              <a:buChar char="•"/>
              <a:defRPr/>
            </a:pPr>
            <a:r>
              <a:rPr lang="en-US" sz="1400" kern="0" dirty="0" smtClean="0">
                <a:latin typeface="Verdana" pitchFamily="34" charset="0"/>
                <a:ea typeface="굴림" charset="-127"/>
                <a:cs typeface="+mn-cs"/>
              </a:rPr>
              <a:t>When he/she finished the exam </a:t>
            </a:r>
          </a:p>
          <a:p>
            <a:pPr marL="800100" lvl="1" indent="-342900">
              <a:lnSpc>
                <a:spcPct val="150000"/>
              </a:lnSpc>
              <a:spcBef>
                <a:spcPct val="20000"/>
              </a:spcBef>
              <a:buFontTx/>
              <a:buChar char="•"/>
              <a:defRPr/>
            </a:pPr>
            <a:r>
              <a:rPr lang="en-US" sz="1400" kern="0" dirty="0" smtClean="0">
                <a:latin typeface="Verdana" pitchFamily="34" charset="0"/>
                <a:ea typeface="굴림" charset="-127"/>
                <a:cs typeface="+mn-cs"/>
              </a:rPr>
              <a:t>Interruptions (going to the toilet)</a:t>
            </a:r>
          </a:p>
        </p:txBody>
      </p:sp>
      <p:grpSp>
        <p:nvGrpSpPr>
          <p:cNvPr id="10" name="Group 9"/>
          <p:cNvGrpSpPr/>
          <p:nvPr/>
        </p:nvGrpSpPr>
        <p:grpSpPr>
          <a:xfrm>
            <a:off x="236538" y="6165850"/>
            <a:ext cx="8799512" cy="534988"/>
            <a:chOff x="236538" y="6165850"/>
            <a:chExt cx="8799512" cy="534988"/>
          </a:xfrm>
        </p:grpSpPr>
        <p:sp>
          <p:nvSpPr>
            <p:cNvPr id="11" name="TextBox 6"/>
            <p:cNvSpPr txBox="1">
              <a:spLocks noChangeArrowheads="1"/>
            </p:cNvSpPr>
            <p:nvPr/>
          </p:nvSpPr>
          <p:spPr bwMode="auto">
            <a:xfrm>
              <a:off x="612068" y="6237312"/>
              <a:ext cx="7702293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algn="ctr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algn="ctr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algn="ctr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algn="ctr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algn="ctr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sr-Latn-RS" sz="1200" dirty="0" smtClean="0"/>
                <a:t>University of Zagreb, Faculty of Electrical Engineering and Computing, Department of Applied Computing</a:t>
              </a:r>
              <a:endParaRPr lang="en-US" altLang="sr-Latn-RS" sz="1200" dirty="0"/>
            </a:p>
          </p:txBody>
        </p:sp>
        <p:pic>
          <p:nvPicPr>
            <p:cNvPr id="12" name="Picture 2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6538" y="6165850"/>
              <a:ext cx="375529" cy="50319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3" name="Picture 3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316051" y="6237735"/>
              <a:ext cx="719999" cy="4631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6371842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323850" y="260350"/>
            <a:ext cx="7632700" cy="715963"/>
          </a:xfrm>
        </p:spPr>
        <p:txBody>
          <a:bodyPr/>
          <a:lstStyle/>
          <a:p>
            <a:r>
              <a:rPr lang="en-US" altLang="sr-Latn-RS" sz="3600" dirty="0" smtClean="0"/>
              <a:t>Return of exams to NCEEE</a:t>
            </a:r>
          </a:p>
        </p:txBody>
      </p:sp>
      <p:sp>
        <p:nvSpPr>
          <p:cNvPr id="21" name="Rectangle 3"/>
          <p:cNvSpPr txBox="1">
            <a:spLocks noChangeArrowheads="1"/>
          </p:cNvSpPr>
          <p:nvPr/>
        </p:nvSpPr>
        <p:spPr bwMode="auto">
          <a:xfrm>
            <a:off x="661988" y="1268760"/>
            <a:ext cx="7726362" cy="4608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lnSpc>
                <a:spcPct val="150000"/>
              </a:lnSpc>
              <a:spcBef>
                <a:spcPct val="20000"/>
              </a:spcBef>
              <a:buFontTx/>
              <a:buChar char="•"/>
              <a:defRPr/>
            </a:pPr>
            <a:r>
              <a:rPr lang="en-US" sz="1800" b="1" kern="0" dirty="0" smtClean="0">
                <a:latin typeface="Verdana" pitchFamily="34" charset="0"/>
                <a:ea typeface="굴림" charset="-127"/>
              </a:rPr>
              <a:t>Challenges</a:t>
            </a:r>
          </a:p>
          <a:p>
            <a:pPr marL="800100" lvl="1" indent="-342900">
              <a:lnSpc>
                <a:spcPct val="150000"/>
              </a:lnSpc>
              <a:spcBef>
                <a:spcPct val="20000"/>
              </a:spcBef>
              <a:buFontTx/>
              <a:buChar char="•"/>
              <a:defRPr/>
            </a:pPr>
            <a:r>
              <a:rPr lang="en-US" sz="1400" kern="0" dirty="0" smtClean="0">
                <a:latin typeface="Verdana" pitchFamily="34" charset="0"/>
                <a:ea typeface="굴림" charset="-127"/>
              </a:rPr>
              <a:t>Delivery of exams on time (islands) back to NCEEE (short deadlines)</a:t>
            </a:r>
          </a:p>
          <a:p>
            <a:pPr marL="800100" lvl="1" indent="-342900">
              <a:lnSpc>
                <a:spcPct val="150000"/>
              </a:lnSpc>
              <a:spcBef>
                <a:spcPct val="20000"/>
              </a:spcBef>
              <a:buFontTx/>
              <a:buChar char="•"/>
              <a:defRPr/>
            </a:pPr>
            <a:r>
              <a:rPr lang="en-US" sz="1400" kern="0" dirty="0">
                <a:latin typeface="Verdana" pitchFamily="34" charset="0"/>
                <a:ea typeface="굴림" charset="-127"/>
              </a:rPr>
              <a:t>Storage of the exams in NCEEE for further processing – </a:t>
            </a:r>
            <a:r>
              <a:rPr lang="en-US" sz="1400" u="sng" kern="0" dirty="0">
                <a:latin typeface="Verdana" pitchFamily="34" charset="0"/>
                <a:ea typeface="굴림" charset="-127"/>
              </a:rPr>
              <a:t>misplaced exams</a:t>
            </a:r>
            <a:endParaRPr lang="en-US" sz="1400" u="sng" kern="0" dirty="0" smtClean="0">
              <a:latin typeface="Verdana" pitchFamily="34" charset="0"/>
              <a:ea typeface="굴림" charset="-127"/>
            </a:endParaRPr>
          </a:p>
          <a:p>
            <a:pPr marL="342900" indent="-342900">
              <a:lnSpc>
                <a:spcPct val="150000"/>
              </a:lnSpc>
              <a:spcBef>
                <a:spcPct val="20000"/>
              </a:spcBef>
              <a:buFontTx/>
              <a:buChar char="•"/>
              <a:defRPr/>
            </a:pPr>
            <a:r>
              <a:rPr lang="en-US" sz="1600" b="1" kern="0" dirty="0" smtClean="0">
                <a:latin typeface="Verdana" pitchFamily="34" charset="0"/>
                <a:ea typeface="굴림" charset="-127"/>
              </a:rPr>
              <a:t>Registering exams in the system (at the schools / NCEEE)</a:t>
            </a:r>
            <a:endParaRPr lang="en-US" sz="1400" kern="0" dirty="0" smtClean="0">
              <a:latin typeface="Verdana" pitchFamily="34" charset="0"/>
              <a:ea typeface="굴림" charset="-127"/>
            </a:endParaRPr>
          </a:p>
          <a:p>
            <a:pPr marL="800100" lvl="1" indent="-342900">
              <a:lnSpc>
                <a:spcPct val="150000"/>
              </a:lnSpc>
              <a:spcBef>
                <a:spcPct val="20000"/>
              </a:spcBef>
              <a:buFontTx/>
              <a:buChar char="•"/>
              <a:defRPr/>
            </a:pPr>
            <a:r>
              <a:rPr lang="en-US" sz="1400" kern="0" dirty="0" smtClean="0">
                <a:latin typeface="Verdana" pitchFamily="34" charset="0"/>
                <a:ea typeface="굴림" charset="-127"/>
              </a:rPr>
              <a:t>Exam category</a:t>
            </a:r>
          </a:p>
          <a:p>
            <a:pPr marL="1257300" lvl="2" indent="-342900">
              <a:lnSpc>
                <a:spcPct val="150000"/>
              </a:lnSpc>
              <a:spcBef>
                <a:spcPct val="20000"/>
              </a:spcBef>
              <a:buFontTx/>
              <a:buChar char="•"/>
              <a:defRPr/>
            </a:pPr>
            <a:r>
              <a:rPr lang="en-US" sz="1200" kern="0" dirty="0" smtClean="0">
                <a:latin typeface="Verdana" pitchFamily="34" charset="0"/>
                <a:ea typeface="굴림" charset="-127"/>
              </a:rPr>
              <a:t>Used/unused exam</a:t>
            </a:r>
          </a:p>
          <a:p>
            <a:pPr marL="1257300" lvl="2" indent="-342900">
              <a:lnSpc>
                <a:spcPct val="150000"/>
              </a:lnSpc>
              <a:spcBef>
                <a:spcPct val="20000"/>
              </a:spcBef>
              <a:buFontTx/>
              <a:buChar char="•"/>
              <a:defRPr/>
            </a:pPr>
            <a:r>
              <a:rPr lang="en-US" sz="1200" kern="0" dirty="0" smtClean="0">
                <a:latin typeface="Verdana" pitchFamily="34" charset="0"/>
                <a:ea typeface="굴림" charset="-127"/>
              </a:rPr>
              <a:t>Used/unused spare exam</a:t>
            </a:r>
          </a:p>
          <a:p>
            <a:pPr marL="1257300" lvl="2" indent="-342900">
              <a:lnSpc>
                <a:spcPct val="150000"/>
              </a:lnSpc>
              <a:spcBef>
                <a:spcPct val="20000"/>
              </a:spcBef>
              <a:buFontTx/>
              <a:buChar char="•"/>
              <a:defRPr/>
            </a:pPr>
            <a:r>
              <a:rPr lang="en-US" sz="1200" kern="0" dirty="0" smtClean="0">
                <a:latin typeface="Verdana" pitchFamily="34" charset="0"/>
                <a:ea typeface="굴림" charset="-127"/>
              </a:rPr>
              <a:t>Damaged exam</a:t>
            </a:r>
          </a:p>
          <a:p>
            <a:pPr marL="1257300" lvl="2" indent="-342900">
              <a:lnSpc>
                <a:spcPct val="150000"/>
              </a:lnSpc>
              <a:spcBef>
                <a:spcPct val="20000"/>
              </a:spcBef>
              <a:buFontTx/>
              <a:buChar char="•"/>
              <a:defRPr/>
            </a:pPr>
            <a:r>
              <a:rPr lang="en-US" sz="1200" kern="0" dirty="0" smtClean="0">
                <a:latin typeface="Verdana" pitchFamily="34" charset="0"/>
                <a:ea typeface="굴림" charset="-127"/>
              </a:rPr>
              <a:t>Excess exam (exam was sent to school but the student did not satisfy the conditions for taking the exam)</a:t>
            </a:r>
          </a:p>
          <a:p>
            <a:pPr marL="1257300" lvl="2" indent="-342900">
              <a:lnSpc>
                <a:spcPct val="150000"/>
              </a:lnSpc>
              <a:spcBef>
                <a:spcPct val="20000"/>
              </a:spcBef>
              <a:buFontTx/>
              <a:buChar char="•"/>
              <a:defRPr/>
            </a:pPr>
            <a:r>
              <a:rPr lang="en-US" sz="1200" kern="0" dirty="0" smtClean="0">
                <a:latin typeface="Verdana" pitchFamily="34" charset="0"/>
                <a:ea typeface="굴림" charset="-127"/>
              </a:rPr>
              <a:t>Exam </a:t>
            </a:r>
            <a:r>
              <a:rPr lang="en-US" sz="1200" kern="0" dirty="0" smtClean="0">
                <a:latin typeface="Verdana" pitchFamily="34" charset="0"/>
                <a:ea typeface="굴림" charset="-127"/>
              </a:rPr>
              <a:t>adapted </a:t>
            </a:r>
            <a:r>
              <a:rPr lang="en-US" sz="1200" kern="0" dirty="0" smtClean="0">
                <a:latin typeface="Verdana" pitchFamily="34" charset="0"/>
                <a:ea typeface="굴림" charset="-127"/>
              </a:rPr>
              <a:t>for student with special needs</a:t>
            </a:r>
          </a:p>
          <a:p>
            <a:pPr marL="1257300" lvl="2" indent="-342900">
              <a:lnSpc>
                <a:spcPct val="150000"/>
              </a:lnSpc>
              <a:spcBef>
                <a:spcPct val="20000"/>
              </a:spcBef>
              <a:buFontTx/>
              <a:buChar char="•"/>
              <a:defRPr/>
            </a:pPr>
            <a:r>
              <a:rPr lang="en-US" sz="1200" kern="0" dirty="0" smtClean="0">
                <a:latin typeface="Verdana" pitchFamily="34" charset="0"/>
                <a:ea typeface="굴림" charset="-127"/>
              </a:rPr>
              <a:t>Exam translated to a national minority native language</a:t>
            </a:r>
          </a:p>
          <a:p>
            <a:pPr marL="800100" lvl="1" indent="-342900">
              <a:lnSpc>
                <a:spcPct val="150000"/>
              </a:lnSpc>
              <a:spcBef>
                <a:spcPct val="20000"/>
              </a:spcBef>
              <a:buFontTx/>
              <a:buChar char="•"/>
              <a:defRPr/>
            </a:pPr>
            <a:r>
              <a:rPr lang="en-US" sz="1400" kern="0" dirty="0" smtClean="0">
                <a:latin typeface="Verdana" pitchFamily="34" charset="0"/>
                <a:ea typeface="굴림" charset="-127"/>
              </a:rPr>
              <a:t>Exam number</a:t>
            </a:r>
          </a:p>
          <a:p>
            <a:pPr marL="800100" lvl="1" indent="-342900">
              <a:lnSpc>
                <a:spcPct val="150000"/>
              </a:lnSpc>
              <a:spcBef>
                <a:spcPct val="20000"/>
              </a:spcBef>
              <a:buFontTx/>
              <a:buChar char="•"/>
              <a:defRPr/>
            </a:pPr>
            <a:r>
              <a:rPr lang="en-US" sz="1400" kern="0" dirty="0" smtClean="0">
                <a:latin typeface="Verdana" pitchFamily="34" charset="0"/>
                <a:ea typeface="굴림" charset="-127"/>
              </a:rPr>
              <a:t>Student’s code</a:t>
            </a:r>
            <a:endParaRPr lang="en-US" sz="1400" kern="0" dirty="0">
              <a:latin typeface="Verdana" pitchFamily="34" charset="0"/>
              <a:ea typeface="굴림" charset="-127"/>
            </a:endParaRPr>
          </a:p>
        </p:txBody>
      </p:sp>
      <p:grpSp>
        <p:nvGrpSpPr>
          <p:cNvPr id="10" name="Group 9"/>
          <p:cNvGrpSpPr/>
          <p:nvPr/>
        </p:nvGrpSpPr>
        <p:grpSpPr>
          <a:xfrm>
            <a:off x="236538" y="6165850"/>
            <a:ext cx="8799512" cy="534988"/>
            <a:chOff x="236538" y="6165850"/>
            <a:chExt cx="8799512" cy="534988"/>
          </a:xfrm>
        </p:grpSpPr>
        <p:sp>
          <p:nvSpPr>
            <p:cNvPr id="11" name="TextBox 6"/>
            <p:cNvSpPr txBox="1">
              <a:spLocks noChangeArrowheads="1"/>
            </p:cNvSpPr>
            <p:nvPr/>
          </p:nvSpPr>
          <p:spPr bwMode="auto">
            <a:xfrm>
              <a:off x="612068" y="6237312"/>
              <a:ext cx="7702293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algn="ctr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algn="ctr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algn="ctr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algn="ctr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algn="ctr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sr-Latn-RS" sz="1200" dirty="0" smtClean="0"/>
                <a:t>University of Zagreb, Faculty of Electrical Engineering and Computing, Department of Applied Computing</a:t>
              </a:r>
              <a:endParaRPr lang="en-US" altLang="sr-Latn-RS" sz="1200" dirty="0"/>
            </a:p>
          </p:txBody>
        </p:sp>
        <p:pic>
          <p:nvPicPr>
            <p:cNvPr id="12" name="Picture 2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6538" y="6165850"/>
              <a:ext cx="375529" cy="50319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3" name="Picture 3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316051" y="6237735"/>
              <a:ext cx="719999" cy="4631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6627715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323850" y="260350"/>
            <a:ext cx="7632700" cy="715963"/>
          </a:xfrm>
        </p:spPr>
        <p:txBody>
          <a:bodyPr/>
          <a:lstStyle/>
          <a:p>
            <a:r>
              <a:rPr lang="en-US" altLang="sr-Latn-RS" sz="3600" dirty="0"/>
              <a:t>Assessment of exams in NCEEE</a:t>
            </a:r>
          </a:p>
        </p:txBody>
      </p:sp>
      <p:sp>
        <p:nvSpPr>
          <p:cNvPr id="21" name="Rectangle 3"/>
          <p:cNvSpPr txBox="1">
            <a:spLocks noChangeArrowheads="1"/>
          </p:cNvSpPr>
          <p:nvPr/>
        </p:nvSpPr>
        <p:spPr bwMode="auto">
          <a:xfrm>
            <a:off x="661988" y="1268760"/>
            <a:ext cx="7726362" cy="4608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lnSpc>
                <a:spcPct val="150000"/>
              </a:lnSpc>
              <a:spcBef>
                <a:spcPct val="20000"/>
              </a:spcBef>
              <a:buFontTx/>
              <a:buChar char="•"/>
              <a:defRPr/>
            </a:pPr>
            <a:r>
              <a:rPr lang="en-US" sz="1600" b="1" u="sng" kern="0" dirty="0" smtClean="0">
                <a:latin typeface="Verdana" pitchFamily="34" charset="0"/>
                <a:ea typeface="굴림" charset="-127"/>
                <a:cs typeface="+mn-cs"/>
              </a:rPr>
              <a:t>External</a:t>
            </a:r>
            <a:r>
              <a:rPr lang="en-US" sz="1600" b="1" kern="0" dirty="0" smtClean="0">
                <a:latin typeface="Verdana" pitchFamily="34" charset="0"/>
                <a:ea typeface="굴림" charset="-127"/>
                <a:cs typeface="+mn-cs"/>
              </a:rPr>
              <a:t> evaluation</a:t>
            </a:r>
          </a:p>
          <a:p>
            <a:pPr marL="800100" lvl="1" indent="-342900">
              <a:lnSpc>
                <a:spcPct val="150000"/>
              </a:lnSpc>
              <a:spcBef>
                <a:spcPct val="20000"/>
              </a:spcBef>
              <a:buFontTx/>
              <a:buChar char="•"/>
              <a:defRPr/>
            </a:pPr>
            <a:r>
              <a:rPr lang="en-US" sz="1400" kern="0" dirty="0" smtClean="0">
                <a:latin typeface="Verdana" pitchFamily="34" charset="0"/>
                <a:ea typeface="굴림" charset="-127"/>
                <a:cs typeface="+mn-cs"/>
              </a:rPr>
              <a:t>More than 1000 high school teachers from all over the country participate in the assessment of state matura exams</a:t>
            </a:r>
          </a:p>
          <a:p>
            <a:pPr marL="800100" lvl="1" indent="-342900">
              <a:lnSpc>
                <a:spcPct val="150000"/>
              </a:lnSpc>
              <a:spcBef>
                <a:spcPct val="20000"/>
              </a:spcBef>
              <a:buFontTx/>
              <a:buChar char="•"/>
              <a:defRPr/>
            </a:pPr>
            <a:r>
              <a:rPr lang="en-US" sz="1400" kern="0" dirty="0" smtClean="0">
                <a:latin typeface="Verdana" pitchFamily="34" charset="0"/>
                <a:ea typeface="굴림" charset="-127"/>
                <a:cs typeface="+mn-cs"/>
              </a:rPr>
              <a:t>Moderators supervise the assessment</a:t>
            </a:r>
          </a:p>
          <a:p>
            <a:pPr marL="342900" indent="-342900">
              <a:lnSpc>
                <a:spcPct val="150000"/>
              </a:lnSpc>
              <a:spcBef>
                <a:spcPct val="20000"/>
              </a:spcBef>
              <a:buFontTx/>
              <a:buChar char="•"/>
              <a:defRPr/>
            </a:pPr>
            <a:r>
              <a:rPr lang="en-US" sz="1600" b="1" kern="0" dirty="0" smtClean="0">
                <a:latin typeface="Verdana" pitchFamily="34" charset="0"/>
                <a:ea typeface="굴림" charset="-127"/>
                <a:cs typeface="+mn-cs"/>
              </a:rPr>
              <a:t>Each exam item is registered in the system</a:t>
            </a:r>
          </a:p>
          <a:p>
            <a:pPr marL="800100" lvl="1" indent="-342900">
              <a:lnSpc>
                <a:spcPct val="150000"/>
              </a:lnSpc>
              <a:spcBef>
                <a:spcPct val="20000"/>
              </a:spcBef>
              <a:buFontTx/>
              <a:buChar char="•"/>
              <a:defRPr/>
            </a:pPr>
            <a:r>
              <a:rPr lang="en-US" sz="1400" kern="0" dirty="0" smtClean="0">
                <a:latin typeface="Verdana" pitchFamily="34" charset="0"/>
                <a:ea typeface="굴림" charset="-127"/>
                <a:cs typeface="+mn-cs"/>
              </a:rPr>
              <a:t>Before and after assessment (protection from misplaced exam items)</a:t>
            </a:r>
          </a:p>
          <a:p>
            <a:pPr marL="800100" lvl="1" indent="-342900">
              <a:lnSpc>
                <a:spcPct val="150000"/>
              </a:lnSpc>
              <a:spcBef>
                <a:spcPct val="20000"/>
              </a:spcBef>
              <a:buFontTx/>
              <a:buChar char="•"/>
              <a:defRPr/>
            </a:pPr>
            <a:r>
              <a:rPr lang="en-US" sz="1400" kern="0" dirty="0" smtClean="0">
                <a:latin typeface="Verdana" pitchFamily="34" charset="0"/>
                <a:ea typeface="굴림" charset="-127"/>
                <a:cs typeface="+mn-cs"/>
              </a:rPr>
              <a:t>Reviewer’s code</a:t>
            </a:r>
          </a:p>
          <a:p>
            <a:pPr marL="800100" lvl="1" indent="-342900">
              <a:lnSpc>
                <a:spcPct val="150000"/>
              </a:lnSpc>
              <a:spcBef>
                <a:spcPct val="20000"/>
              </a:spcBef>
              <a:buFontTx/>
              <a:buChar char="•"/>
              <a:defRPr/>
            </a:pPr>
            <a:r>
              <a:rPr lang="en-US" sz="1400" kern="0" dirty="0" smtClean="0">
                <a:latin typeface="Verdana" pitchFamily="34" charset="0"/>
                <a:ea typeface="굴림" charset="-127"/>
                <a:cs typeface="+mn-cs"/>
              </a:rPr>
              <a:t>Exam item code</a:t>
            </a:r>
          </a:p>
          <a:p>
            <a:pPr marL="342900" indent="-342900">
              <a:lnSpc>
                <a:spcPct val="150000"/>
              </a:lnSpc>
              <a:spcBef>
                <a:spcPct val="20000"/>
              </a:spcBef>
              <a:buFontTx/>
              <a:buChar char="•"/>
              <a:defRPr/>
            </a:pPr>
            <a:r>
              <a:rPr lang="en-US" sz="1600" b="1" kern="0" dirty="0" smtClean="0">
                <a:latin typeface="Verdana" pitchFamily="34" charset="0"/>
                <a:ea typeface="굴림" charset="-127"/>
                <a:cs typeface="+mn-cs"/>
              </a:rPr>
              <a:t>Multiple assessment</a:t>
            </a:r>
          </a:p>
          <a:p>
            <a:pPr marL="800100" lvl="1" indent="-342900">
              <a:lnSpc>
                <a:spcPct val="150000"/>
              </a:lnSpc>
              <a:spcBef>
                <a:spcPct val="20000"/>
              </a:spcBef>
              <a:buFontTx/>
              <a:buChar char="•"/>
              <a:defRPr/>
            </a:pPr>
            <a:r>
              <a:rPr lang="en-US" sz="1400" kern="0" dirty="0" smtClean="0">
                <a:latin typeface="Verdana" pitchFamily="34" charset="0"/>
                <a:ea typeface="굴림" charset="-127"/>
                <a:cs typeface="+mn-cs"/>
              </a:rPr>
              <a:t>Essay tasks are assessed two times</a:t>
            </a:r>
          </a:p>
          <a:p>
            <a:pPr marL="800100" lvl="1" indent="-342900">
              <a:lnSpc>
                <a:spcPct val="150000"/>
              </a:lnSpc>
              <a:spcBef>
                <a:spcPct val="20000"/>
              </a:spcBef>
              <a:buFontTx/>
              <a:buChar char="•"/>
              <a:defRPr/>
            </a:pPr>
            <a:r>
              <a:rPr lang="en-US" sz="1400" kern="0" dirty="0" smtClean="0">
                <a:latin typeface="Verdana" pitchFamily="34" charset="0"/>
                <a:ea typeface="굴림" charset="-127"/>
                <a:cs typeface="+mn-cs"/>
              </a:rPr>
              <a:t>Third </a:t>
            </a:r>
            <a:r>
              <a:rPr lang="en-US" sz="1400" kern="0" dirty="0" smtClean="0">
                <a:latin typeface="Verdana" pitchFamily="34" charset="0"/>
                <a:ea typeface="굴림" charset="-127"/>
              </a:rPr>
              <a:t>(final) </a:t>
            </a:r>
            <a:r>
              <a:rPr lang="en-US" sz="1400" kern="0" dirty="0" smtClean="0">
                <a:latin typeface="Verdana" pitchFamily="34" charset="0"/>
                <a:ea typeface="굴림" charset="-127"/>
                <a:cs typeface="+mn-cs"/>
              </a:rPr>
              <a:t>assessment - </a:t>
            </a:r>
            <a:r>
              <a:rPr lang="en-US" sz="1400" kern="0" dirty="0" smtClean="0">
                <a:latin typeface="Verdana" pitchFamily="34" charset="0"/>
                <a:ea typeface="굴림" charset="-127"/>
              </a:rPr>
              <a:t>if the difference between first two assessments is &gt;= 20%</a:t>
            </a:r>
            <a:endParaRPr lang="en-US" sz="1400" kern="0" dirty="0" smtClean="0">
              <a:latin typeface="Verdana" pitchFamily="34" charset="0"/>
              <a:ea typeface="굴림" charset="-127"/>
              <a:cs typeface="+mn-cs"/>
            </a:endParaRPr>
          </a:p>
          <a:p>
            <a:pPr marL="800100" lvl="1" indent="-342900">
              <a:lnSpc>
                <a:spcPct val="150000"/>
              </a:lnSpc>
              <a:spcBef>
                <a:spcPct val="20000"/>
              </a:spcBef>
              <a:buFontTx/>
              <a:buChar char="•"/>
              <a:defRPr/>
            </a:pPr>
            <a:r>
              <a:rPr lang="en-US" sz="1400" kern="0" dirty="0" smtClean="0">
                <a:latin typeface="Verdana" pitchFamily="34" charset="0"/>
                <a:ea typeface="굴림" charset="-127"/>
                <a:cs typeface="+mn-cs"/>
              </a:rPr>
              <a:t>10% of Croatian language exams are assessed three times</a:t>
            </a:r>
          </a:p>
        </p:txBody>
      </p:sp>
      <p:grpSp>
        <p:nvGrpSpPr>
          <p:cNvPr id="10" name="Group 9"/>
          <p:cNvGrpSpPr/>
          <p:nvPr/>
        </p:nvGrpSpPr>
        <p:grpSpPr>
          <a:xfrm>
            <a:off x="236538" y="6165850"/>
            <a:ext cx="8799512" cy="534988"/>
            <a:chOff x="236538" y="6165850"/>
            <a:chExt cx="8799512" cy="534988"/>
          </a:xfrm>
        </p:grpSpPr>
        <p:sp>
          <p:nvSpPr>
            <p:cNvPr id="11" name="TextBox 6"/>
            <p:cNvSpPr txBox="1">
              <a:spLocks noChangeArrowheads="1"/>
            </p:cNvSpPr>
            <p:nvPr/>
          </p:nvSpPr>
          <p:spPr bwMode="auto">
            <a:xfrm>
              <a:off x="612068" y="6237312"/>
              <a:ext cx="7702293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algn="ctr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algn="ctr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algn="ctr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algn="ctr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algn="ctr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sr-Latn-RS" sz="1200" dirty="0" smtClean="0"/>
                <a:t>University of Zagreb, Faculty of Electrical Engineering and Computing, Department of Applied Computing</a:t>
              </a:r>
              <a:endParaRPr lang="en-US" altLang="sr-Latn-RS" sz="1200" dirty="0"/>
            </a:p>
          </p:txBody>
        </p:sp>
        <p:pic>
          <p:nvPicPr>
            <p:cNvPr id="12" name="Picture 2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6538" y="6165850"/>
              <a:ext cx="375529" cy="50319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3" name="Picture 3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316051" y="6237735"/>
              <a:ext cx="719999" cy="4631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6115763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323850" y="260350"/>
            <a:ext cx="7632700" cy="715963"/>
          </a:xfrm>
        </p:spPr>
        <p:txBody>
          <a:bodyPr/>
          <a:lstStyle/>
          <a:p>
            <a:r>
              <a:rPr lang="en-US" altLang="sr-Latn-RS" sz="3600" dirty="0"/>
              <a:t>Processing exam </a:t>
            </a:r>
            <a:r>
              <a:rPr lang="en-US" altLang="sr-Latn-RS" sz="3600" dirty="0" smtClean="0"/>
              <a:t>results (1)</a:t>
            </a:r>
            <a:endParaRPr lang="en-US" altLang="sr-Latn-RS" sz="3600" dirty="0"/>
          </a:p>
        </p:txBody>
      </p:sp>
      <p:sp>
        <p:nvSpPr>
          <p:cNvPr id="21" name="Rectangle 3"/>
          <p:cNvSpPr txBox="1">
            <a:spLocks noChangeArrowheads="1"/>
          </p:cNvSpPr>
          <p:nvPr/>
        </p:nvSpPr>
        <p:spPr bwMode="auto">
          <a:xfrm>
            <a:off x="661988" y="1052513"/>
            <a:ext cx="7726362" cy="48247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lnSpc>
                <a:spcPct val="150000"/>
              </a:lnSpc>
              <a:spcBef>
                <a:spcPct val="20000"/>
              </a:spcBef>
              <a:buFontTx/>
              <a:buChar char="•"/>
              <a:defRPr/>
            </a:pPr>
            <a:r>
              <a:rPr lang="en-US" sz="1600" b="1" kern="0" dirty="0" smtClean="0">
                <a:latin typeface="Verdana" pitchFamily="34" charset="0"/>
                <a:ea typeface="굴림" charset="-127"/>
              </a:rPr>
              <a:t>Scanning of exam items</a:t>
            </a:r>
          </a:p>
          <a:p>
            <a:pPr marL="800100" lvl="1" indent="-342900">
              <a:lnSpc>
                <a:spcPct val="150000"/>
              </a:lnSpc>
              <a:spcBef>
                <a:spcPct val="20000"/>
              </a:spcBef>
              <a:buFontTx/>
              <a:buChar char="•"/>
              <a:defRPr/>
            </a:pPr>
            <a:r>
              <a:rPr lang="en-US" sz="1400" kern="0" dirty="0" smtClean="0">
                <a:latin typeface="Verdana" pitchFamily="34" charset="0"/>
                <a:ea typeface="굴림" charset="-127"/>
              </a:rPr>
              <a:t>Questions booklet, concept booklet and form for students’/reviewer answers</a:t>
            </a:r>
          </a:p>
          <a:p>
            <a:pPr marL="800100" lvl="1" indent="-342900">
              <a:lnSpc>
                <a:spcPct val="150000"/>
              </a:lnSpc>
              <a:spcBef>
                <a:spcPct val="20000"/>
              </a:spcBef>
              <a:buFontTx/>
              <a:buChar char="•"/>
              <a:defRPr/>
            </a:pPr>
            <a:r>
              <a:rPr lang="en-US" sz="1400" kern="0" dirty="0" smtClean="0">
                <a:latin typeface="Verdana" pitchFamily="34" charset="0"/>
                <a:ea typeface="굴림" charset="-127"/>
              </a:rPr>
              <a:t>More than 5,000,000 images (~100 GB)</a:t>
            </a:r>
          </a:p>
          <a:p>
            <a:pPr marL="1257300" lvl="2" indent="-342900">
              <a:lnSpc>
                <a:spcPct val="150000"/>
              </a:lnSpc>
              <a:spcBef>
                <a:spcPct val="20000"/>
              </a:spcBef>
              <a:buFontTx/>
              <a:buChar char="•"/>
              <a:defRPr/>
            </a:pPr>
            <a:r>
              <a:rPr lang="en-US" sz="1200" kern="0" dirty="0" smtClean="0">
                <a:latin typeface="Verdana" pitchFamily="34" charset="0"/>
                <a:ea typeface="굴림" charset="-127"/>
              </a:rPr>
              <a:t>Questions booklet – GIF (low quality)</a:t>
            </a:r>
          </a:p>
          <a:p>
            <a:pPr marL="1257300" lvl="2" indent="-342900">
              <a:lnSpc>
                <a:spcPct val="150000"/>
              </a:lnSpc>
              <a:spcBef>
                <a:spcPct val="20000"/>
              </a:spcBef>
              <a:buFontTx/>
              <a:buChar char="•"/>
              <a:defRPr/>
            </a:pPr>
            <a:r>
              <a:rPr lang="en-US" sz="1200" kern="0" dirty="0" smtClean="0">
                <a:latin typeface="Verdana" pitchFamily="34" charset="0"/>
                <a:ea typeface="굴림" charset="-127"/>
              </a:rPr>
              <a:t>Form for students’/reviewer answers – JPEG (high quality)</a:t>
            </a:r>
          </a:p>
          <a:p>
            <a:pPr marL="342900" indent="-342900">
              <a:lnSpc>
                <a:spcPct val="150000"/>
              </a:lnSpc>
              <a:spcBef>
                <a:spcPct val="20000"/>
              </a:spcBef>
              <a:buFontTx/>
              <a:buChar char="•"/>
              <a:defRPr/>
            </a:pPr>
            <a:r>
              <a:rPr lang="en-US" sz="1600" b="1" kern="0" dirty="0" smtClean="0">
                <a:latin typeface="Verdana" pitchFamily="34" charset="0"/>
                <a:ea typeface="굴림" charset="-127"/>
              </a:rPr>
              <a:t>OCR</a:t>
            </a:r>
          </a:p>
          <a:p>
            <a:pPr marL="800100" lvl="1" indent="-342900">
              <a:lnSpc>
                <a:spcPct val="150000"/>
              </a:lnSpc>
              <a:spcBef>
                <a:spcPct val="20000"/>
              </a:spcBef>
              <a:buFontTx/>
              <a:buChar char="•"/>
              <a:defRPr/>
            </a:pPr>
            <a:r>
              <a:rPr lang="en-US" sz="1400" kern="0" dirty="0" smtClean="0">
                <a:latin typeface="Verdana" pitchFamily="34" charset="0"/>
                <a:ea typeface="굴림" charset="-127"/>
              </a:rPr>
              <a:t>Form(s) for students’/reviewer answers</a:t>
            </a:r>
          </a:p>
          <a:p>
            <a:pPr marL="800100" lvl="1" indent="-342900">
              <a:lnSpc>
                <a:spcPct val="150000"/>
              </a:lnSpc>
              <a:spcBef>
                <a:spcPct val="20000"/>
              </a:spcBef>
              <a:buFontTx/>
              <a:buChar char="•"/>
              <a:defRPr/>
            </a:pPr>
            <a:r>
              <a:rPr lang="en-US" sz="1400" kern="0" dirty="0" smtClean="0">
                <a:latin typeface="Verdana" pitchFamily="34" charset="0"/>
                <a:ea typeface="굴림" charset="-127"/>
              </a:rPr>
              <a:t>More than 10,000,000 records (one record for each answer)</a:t>
            </a:r>
          </a:p>
          <a:p>
            <a:pPr marL="800100" lvl="1" indent="-342900">
              <a:lnSpc>
                <a:spcPct val="150000"/>
              </a:lnSpc>
              <a:spcBef>
                <a:spcPct val="20000"/>
              </a:spcBef>
              <a:buFontTx/>
              <a:buChar char="•"/>
              <a:defRPr/>
            </a:pPr>
            <a:r>
              <a:rPr lang="en-US" sz="1400" kern="0" dirty="0" smtClean="0">
                <a:latin typeface="Verdana" pitchFamily="34" charset="0"/>
                <a:ea typeface="굴림" charset="-127"/>
              </a:rPr>
              <a:t>Output is a percentage of form field filling</a:t>
            </a:r>
          </a:p>
          <a:p>
            <a:pPr marL="342900" indent="-342900">
              <a:lnSpc>
                <a:spcPct val="150000"/>
              </a:lnSpc>
              <a:spcBef>
                <a:spcPct val="20000"/>
              </a:spcBef>
              <a:buFontTx/>
              <a:buChar char="•"/>
              <a:defRPr/>
            </a:pPr>
            <a:r>
              <a:rPr lang="en-US" sz="1400" b="1" kern="0" dirty="0" smtClean="0">
                <a:latin typeface="Verdana" pitchFamily="34" charset="0"/>
                <a:ea typeface="굴림" charset="-127"/>
              </a:rPr>
              <a:t>Processing OCR results</a:t>
            </a:r>
            <a:endParaRPr lang="en-US" sz="1400" kern="0" dirty="0" smtClean="0">
              <a:latin typeface="Verdana" pitchFamily="34" charset="0"/>
              <a:ea typeface="굴림" charset="-127"/>
            </a:endParaRPr>
          </a:p>
          <a:p>
            <a:pPr marL="800100" lvl="1" indent="-342900">
              <a:lnSpc>
                <a:spcPct val="150000"/>
              </a:lnSpc>
              <a:spcBef>
                <a:spcPct val="20000"/>
              </a:spcBef>
              <a:buFontTx/>
              <a:buChar char="•"/>
              <a:defRPr/>
            </a:pPr>
            <a:r>
              <a:rPr lang="en-US" sz="1400" kern="0" dirty="0" smtClean="0">
                <a:latin typeface="Verdana" pitchFamily="34" charset="0"/>
                <a:ea typeface="굴림" charset="-127"/>
              </a:rPr>
              <a:t>Detection of multiple selections</a:t>
            </a:r>
          </a:p>
          <a:p>
            <a:pPr marL="800100" lvl="1" indent="-342900">
              <a:lnSpc>
                <a:spcPct val="150000"/>
              </a:lnSpc>
              <a:spcBef>
                <a:spcPct val="20000"/>
              </a:spcBef>
              <a:buFontTx/>
              <a:buChar char="•"/>
              <a:defRPr/>
            </a:pPr>
            <a:r>
              <a:rPr lang="en-US" sz="1400" kern="0" dirty="0" smtClean="0">
                <a:latin typeface="Verdana" pitchFamily="34" charset="0"/>
                <a:ea typeface="굴림" charset="-127"/>
              </a:rPr>
              <a:t>Detection of students’ errors corrections</a:t>
            </a:r>
            <a:endParaRPr lang="en-US" sz="1400" kern="0" dirty="0">
              <a:latin typeface="Verdana" pitchFamily="34" charset="0"/>
              <a:ea typeface="굴림" charset="-127"/>
            </a:endParaRPr>
          </a:p>
        </p:txBody>
      </p:sp>
      <p:grpSp>
        <p:nvGrpSpPr>
          <p:cNvPr id="10" name="Group 9"/>
          <p:cNvGrpSpPr/>
          <p:nvPr/>
        </p:nvGrpSpPr>
        <p:grpSpPr>
          <a:xfrm>
            <a:off x="236538" y="6165850"/>
            <a:ext cx="8799512" cy="534988"/>
            <a:chOff x="236538" y="6165850"/>
            <a:chExt cx="8799512" cy="534988"/>
          </a:xfrm>
        </p:grpSpPr>
        <p:sp>
          <p:nvSpPr>
            <p:cNvPr id="11" name="TextBox 6"/>
            <p:cNvSpPr txBox="1">
              <a:spLocks noChangeArrowheads="1"/>
            </p:cNvSpPr>
            <p:nvPr/>
          </p:nvSpPr>
          <p:spPr bwMode="auto">
            <a:xfrm>
              <a:off x="612068" y="6237312"/>
              <a:ext cx="7702293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algn="ctr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algn="ctr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algn="ctr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algn="ctr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algn="ctr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sr-Latn-RS" sz="1200" dirty="0" smtClean="0"/>
                <a:t>University of Zagreb, Faculty of Electrical Engineering and Computing, Department of Applied Computing</a:t>
              </a:r>
              <a:endParaRPr lang="en-US" altLang="sr-Latn-RS" sz="1200" dirty="0"/>
            </a:p>
          </p:txBody>
        </p:sp>
        <p:pic>
          <p:nvPicPr>
            <p:cNvPr id="12" name="Picture 2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6538" y="6165850"/>
              <a:ext cx="375529" cy="50319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3" name="Picture 3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316051" y="6237735"/>
              <a:ext cx="719999" cy="4631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8154546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323850" y="260350"/>
            <a:ext cx="7632700" cy="715963"/>
          </a:xfrm>
        </p:spPr>
        <p:txBody>
          <a:bodyPr/>
          <a:lstStyle/>
          <a:p>
            <a:r>
              <a:rPr lang="en-US" altLang="sr-Latn-RS" sz="3600" dirty="0"/>
              <a:t>Processing exam </a:t>
            </a:r>
            <a:r>
              <a:rPr lang="en-US" altLang="sr-Latn-RS" sz="3600" dirty="0" smtClean="0"/>
              <a:t>results (2)</a:t>
            </a:r>
            <a:endParaRPr lang="en-US" altLang="sr-Latn-RS" sz="3600" dirty="0"/>
          </a:p>
        </p:txBody>
      </p:sp>
      <p:sp>
        <p:nvSpPr>
          <p:cNvPr id="21" name="Rectangle 3"/>
          <p:cNvSpPr txBox="1">
            <a:spLocks noChangeArrowheads="1"/>
          </p:cNvSpPr>
          <p:nvPr/>
        </p:nvSpPr>
        <p:spPr bwMode="auto">
          <a:xfrm>
            <a:off x="661988" y="1052513"/>
            <a:ext cx="7726362" cy="48247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lnSpc>
                <a:spcPct val="150000"/>
              </a:lnSpc>
              <a:spcBef>
                <a:spcPct val="20000"/>
              </a:spcBef>
              <a:buFontTx/>
              <a:buChar char="•"/>
              <a:defRPr/>
            </a:pPr>
            <a:r>
              <a:rPr lang="en-US" sz="1600" b="1" kern="0" dirty="0" smtClean="0">
                <a:latin typeface="Verdana" pitchFamily="34" charset="0"/>
                <a:ea typeface="굴림" charset="-127"/>
              </a:rPr>
              <a:t>Exam results are presented through web application</a:t>
            </a:r>
          </a:p>
          <a:p>
            <a:pPr marL="800100" lvl="1" indent="-342900">
              <a:lnSpc>
                <a:spcPct val="150000"/>
              </a:lnSpc>
              <a:spcBef>
                <a:spcPct val="20000"/>
              </a:spcBef>
              <a:buFontTx/>
              <a:buChar char="•"/>
              <a:defRPr/>
            </a:pPr>
            <a:r>
              <a:rPr lang="en-US" sz="1400" kern="0" dirty="0" smtClean="0">
                <a:latin typeface="Verdana" pitchFamily="34" charset="0"/>
                <a:ea typeface="굴림" charset="-127"/>
              </a:rPr>
              <a:t>HTML is generated up front for summary results and detailed results for each exam</a:t>
            </a:r>
          </a:p>
          <a:p>
            <a:pPr marL="342900" indent="-342900">
              <a:lnSpc>
                <a:spcPct val="150000"/>
              </a:lnSpc>
              <a:spcBef>
                <a:spcPct val="20000"/>
              </a:spcBef>
              <a:buFontTx/>
              <a:buChar char="•"/>
              <a:defRPr/>
            </a:pPr>
            <a:r>
              <a:rPr lang="en-US" sz="1600" b="1" kern="0" dirty="0" smtClean="0">
                <a:latin typeface="Verdana" pitchFamily="34" charset="0"/>
                <a:ea typeface="굴림" charset="-127"/>
              </a:rPr>
              <a:t>Exam images are stored on file system (hash)</a:t>
            </a:r>
          </a:p>
          <a:p>
            <a:pPr marL="800100" lvl="1" indent="-342900">
              <a:lnSpc>
                <a:spcPct val="150000"/>
              </a:lnSpc>
              <a:spcBef>
                <a:spcPct val="20000"/>
              </a:spcBef>
              <a:buFontTx/>
              <a:buChar char="•"/>
              <a:defRPr/>
            </a:pPr>
            <a:r>
              <a:rPr lang="en-US" sz="1400" kern="0" dirty="0" smtClean="0">
                <a:latin typeface="Verdana" pitchFamily="34" charset="0"/>
                <a:ea typeface="굴림" charset="-127"/>
              </a:rPr>
              <a:t>Folder for each term</a:t>
            </a:r>
          </a:p>
          <a:p>
            <a:pPr marL="800100" lvl="1" indent="-342900">
              <a:lnSpc>
                <a:spcPct val="150000"/>
              </a:lnSpc>
              <a:spcBef>
                <a:spcPct val="20000"/>
              </a:spcBef>
              <a:buFontTx/>
              <a:buChar char="•"/>
              <a:defRPr/>
            </a:pPr>
            <a:r>
              <a:rPr lang="en-US" sz="1400" kern="0" dirty="0" smtClean="0">
                <a:latin typeface="Verdana" pitchFamily="34" charset="0"/>
                <a:ea typeface="굴림" charset="-127"/>
              </a:rPr>
              <a:t>Folder for each exam item</a:t>
            </a:r>
          </a:p>
          <a:p>
            <a:pPr marL="800100" lvl="1" indent="-342900">
              <a:lnSpc>
                <a:spcPct val="150000"/>
              </a:lnSpc>
              <a:spcBef>
                <a:spcPct val="20000"/>
              </a:spcBef>
              <a:buFontTx/>
              <a:buChar char="•"/>
              <a:defRPr/>
            </a:pPr>
            <a:r>
              <a:rPr lang="en-US" sz="1400" kern="0" dirty="0" smtClean="0">
                <a:latin typeface="Verdana" pitchFamily="34" charset="0"/>
                <a:ea typeface="굴림" charset="-127"/>
              </a:rPr>
              <a:t>100 images in one file</a:t>
            </a:r>
            <a:endParaRPr lang="en-US" sz="1400" kern="0" dirty="0">
              <a:latin typeface="Verdana" pitchFamily="34" charset="0"/>
              <a:ea typeface="굴림" charset="-127"/>
            </a:endParaRPr>
          </a:p>
        </p:txBody>
      </p:sp>
      <p:grpSp>
        <p:nvGrpSpPr>
          <p:cNvPr id="10" name="Group 9"/>
          <p:cNvGrpSpPr/>
          <p:nvPr/>
        </p:nvGrpSpPr>
        <p:grpSpPr>
          <a:xfrm>
            <a:off x="236538" y="6165850"/>
            <a:ext cx="8799512" cy="534988"/>
            <a:chOff x="236538" y="6165850"/>
            <a:chExt cx="8799512" cy="534988"/>
          </a:xfrm>
        </p:grpSpPr>
        <p:sp>
          <p:nvSpPr>
            <p:cNvPr id="11" name="TextBox 6"/>
            <p:cNvSpPr txBox="1">
              <a:spLocks noChangeArrowheads="1"/>
            </p:cNvSpPr>
            <p:nvPr/>
          </p:nvSpPr>
          <p:spPr bwMode="auto">
            <a:xfrm>
              <a:off x="612068" y="6237312"/>
              <a:ext cx="7702293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algn="ctr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algn="ctr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algn="ctr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algn="ctr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algn="ctr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sr-Latn-RS" sz="1200" dirty="0" smtClean="0"/>
                <a:t>University of Zagreb, Faculty of Electrical Engineering and Computing, Department of Applied Computing</a:t>
              </a:r>
              <a:endParaRPr lang="en-US" altLang="sr-Latn-RS" sz="1200" dirty="0"/>
            </a:p>
          </p:txBody>
        </p:sp>
        <p:pic>
          <p:nvPicPr>
            <p:cNvPr id="12" name="Picture 2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6538" y="6165850"/>
              <a:ext cx="375529" cy="50319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3" name="Picture 3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316051" y="6237735"/>
              <a:ext cx="719999" cy="4631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8010248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323850" y="260350"/>
            <a:ext cx="7632700" cy="715963"/>
          </a:xfrm>
        </p:spPr>
        <p:txBody>
          <a:bodyPr/>
          <a:lstStyle/>
          <a:p>
            <a:r>
              <a:rPr lang="en-US" altLang="sr-Latn-RS" sz="3600" dirty="0" smtClean="0"/>
              <a:t>Summary results for </a:t>
            </a:r>
            <a:r>
              <a:rPr lang="hr-HR" altLang="sr-Latn-RS" sz="3600" dirty="0" smtClean="0"/>
              <a:t>a </a:t>
            </a:r>
            <a:r>
              <a:rPr lang="en-US" altLang="sr-Latn-RS" sz="3600" dirty="0" smtClean="0"/>
              <a:t>student</a:t>
            </a:r>
            <a:endParaRPr lang="en-US" altLang="sr-Latn-RS" sz="3600" dirty="0"/>
          </a:p>
        </p:txBody>
      </p:sp>
      <p:grpSp>
        <p:nvGrpSpPr>
          <p:cNvPr id="10" name="Group 9"/>
          <p:cNvGrpSpPr/>
          <p:nvPr/>
        </p:nvGrpSpPr>
        <p:grpSpPr>
          <a:xfrm>
            <a:off x="236538" y="6165850"/>
            <a:ext cx="8799512" cy="534988"/>
            <a:chOff x="236538" y="6165850"/>
            <a:chExt cx="8799512" cy="534988"/>
          </a:xfrm>
        </p:grpSpPr>
        <p:sp>
          <p:nvSpPr>
            <p:cNvPr id="11" name="TextBox 6"/>
            <p:cNvSpPr txBox="1">
              <a:spLocks noChangeArrowheads="1"/>
            </p:cNvSpPr>
            <p:nvPr/>
          </p:nvSpPr>
          <p:spPr bwMode="auto">
            <a:xfrm>
              <a:off x="612068" y="6237312"/>
              <a:ext cx="7702293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algn="ctr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algn="ctr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algn="ctr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algn="ctr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algn="ctr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sr-Latn-RS" sz="1200" dirty="0" smtClean="0"/>
                <a:t>University of Zagreb, Faculty of Electrical Engineering and Computing, Department of Applied Computing</a:t>
              </a:r>
              <a:endParaRPr lang="en-US" altLang="sr-Latn-RS" sz="1200" dirty="0"/>
            </a:p>
          </p:txBody>
        </p:sp>
        <p:pic>
          <p:nvPicPr>
            <p:cNvPr id="12" name="Picture 2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6538" y="6165850"/>
              <a:ext cx="375529" cy="50319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3" name="Picture 3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316051" y="6237735"/>
              <a:ext cx="719999" cy="4631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8" name="Picture 3" descr="D:\Projects\Phd\Ispiti\Odabrane teme iz tehnologija i primjena WWW-a\Sumarni_rezultati_DM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53032" y="2132856"/>
            <a:ext cx="8711456" cy="25324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3338071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323850" y="260350"/>
            <a:ext cx="7632700" cy="715963"/>
          </a:xfrm>
        </p:spPr>
        <p:txBody>
          <a:bodyPr/>
          <a:lstStyle/>
          <a:p>
            <a:r>
              <a:rPr lang="en-US" altLang="sr-Latn-RS" sz="3600" dirty="0" smtClean="0"/>
              <a:t>Detailed results for the exam</a:t>
            </a:r>
            <a:endParaRPr lang="en-US" altLang="sr-Latn-RS" sz="3600" dirty="0"/>
          </a:p>
        </p:txBody>
      </p:sp>
      <p:grpSp>
        <p:nvGrpSpPr>
          <p:cNvPr id="10" name="Group 9"/>
          <p:cNvGrpSpPr/>
          <p:nvPr/>
        </p:nvGrpSpPr>
        <p:grpSpPr>
          <a:xfrm>
            <a:off x="236538" y="6165850"/>
            <a:ext cx="8799512" cy="534988"/>
            <a:chOff x="236538" y="6165850"/>
            <a:chExt cx="8799512" cy="534988"/>
          </a:xfrm>
        </p:grpSpPr>
        <p:sp>
          <p:nvSpPr>
            <p:cNvPr id="11" name="TextBox 6"/>
            <p:cNvSpPr txBox="1">
              <a:spLocks noChangeArrowheads="1"/>
            </p:cNvSpPr>
            <p:nvPr/>
          </p:nvSpPr>
          <p:spPr bwMode="auto">
            <a:xfrm>
              <a:off x="612068" y="6237312"/>
              <a:ext cx="7702293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algn="ctr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algn="ctr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algn="ctr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algn="ctr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algn="ctr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sr-Latn-RS" sz="1200" dirty="0" smtClean="0"/>
                <a:t>University of Zagreb, Faculty of Electrical Engineering and Computing, Department of Applied Computing</a:t>
              </a:r>
              <a:endParaRPr lang="en-US" altLang="sr-Latn-RS" sz="1200" dirty="0"/>
            </a:p>
          </p:txBody>
        </p:sp>
        <p:pic>
          <p:nvPicPr>
            <p:cNvPr id="12" name="Picture 2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6538" y="6165850"/>
              <a:ext cx="375529" cy="50319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3" name="Picture 3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316051" y="6237735"/>
              <a:ext cx="719999" cy="4631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9" name="Picture 3" descr="D:\Projects\Phd\Ispiti\Odabrane teme iz tehnologija i primjena WWW-a\Rezultati_ispita_po_pitanjima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187624" y="1300888"/>
            <a:ext cx="6480720" cy="480239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1343957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323850" y="260350"/>
            <a:ext cx="7632700" cy="715963"/>
          </a:xfrm>
        </p:spPr>
        <p:txBody>
          <a:bodyPr/>
          <a:lstStyle/>
          <a:p>
            <a:r>
              <a:rPr lang="en-US" altLang="sr-Latn-RS" sz="3600" dirty="0" smtClean="0"/>
              <a:t>Implementation</a:t>
            </a:r>
          </a:p>
        </p:txBody>
      </p:sp>
      <p:sp>
        <p:nvSpPr>
          <p:cNvPr id="21" name="Rectangle 3"/>
          <p:cNvSpPr txBox="1">
            <a:spLocks noChangeArrowheads="1"/>
          </p:cNvSpPr>
          <p:nvPr/>
        </p:nvSpPr>
        <p:spPr bwMode="auto">
          <a:xfrm>
            <a:off x="661988" y="1052513"/>
            <a:ext cx="7726362" cy="48247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lvl="1" indent="-342900">
              <a:lnSpc>
                <a:spcPct val="150000"/>
              </a:lnSpc>
              <a:spcBef>
                <a:spcPct val="20000"/>
              </a:spcBef>
              <a:buFontTx/>
              <a:buChar char="•"/>
              <a:defRPr/>
            </a:pPr>
            <a:r>
              <a:rPr lang="en-US" sz="1600" b="1" kern="0" dirty="0" smtClean="0">
                <a:latin typeface="Verdana" pitchFamily="34" charset="0"/>
                <a:ea typeface="굴림" charset="-127"/>
              </a:rPr>
              <a:t>State Matura Central Register</a:t>
            </a:r>
            <a:endParaRPr lang="en-US" sz="1600" b="1" kern="0" dirty="0" smtClean="0">
              <a:latin typeface="Verdana" pitchFamily="34" charset="0"/>
              <a:ea typeface="굴림" charset="-127"/>
              <a:cs typeface="+mn-cs"/>
            </a:endParaRPr>
          </a:p>
          <a:p>
            <a:pPr marL="800100" lvl="1" indent="-342900">
              <a:lnSpc>
                <a:spcPct val="150000"/>
              </a:lnSpc>
              <a:spcBef>
                <a:spcPct val="20000"/>
              </a:spcBef>
              <a:buFontTx/>
              <a:buChar char="•"/>
              <a:defRPr/>
            </a:pPr>
            <a:r>
              <a:rPr lang="en-US" sz="1400" kern="0" dirty="0" smtClean="0">
                <a:latin typeface="Verdana" pitchFamily="34" charset="0"/>
                <a:ea typeface="굴림" charset="-127"/>
                <a:cs typeface="+mn-cs"/>
              </a:rPr>
              <a:t>Part of National Information System for Application to Higher Education Institutions</a:t>
            </a:r>
            <a:r>
              <a:rPr lang="hr-HR" sz="1400" kern="0" dirty="0" smtClean="0">
                <a:latin typeface="Verdana" pitchFamily="34" charset="0"/>
                <a:ea typeface="굴림" charset="-127"/>
                <a:cs typeface="+mn-cs"/>
              </a:rPr>
              <a:t> (NISAHEI)</a:t>
            </a:r>
            <a:endParaRPr lang="en-US" sz="1400" kern="0" dirty="0" smtClean="0">
              <a:latin typeface="Verdana" pitchFamily="34" charset="0"/>
              <a:ea typeface="굴림" charset="-127"/>
              <a:cs typeface="+mn-cs"/>
            </a:endParaRPr>
          </a:p>
          <a:p>
            <a:pPr marL="800100" lvl="1" indent="-342900">
              <a:lnSpc>
                <a:spcPct val="150000"/>
              </a:lnSpc>
              <a:spcBef>
                <a:spcPct val="20000"/>
              </a:spcBef>
              <a:buFontTx/>
              <a:buChar char="•"/>
              <a:defRPr/>
            </a:pPr>
            <a:r>
              <a:rPr lang="en-US" sz="1400" kern="0" dirty="0" smtClean="0">
                <a:latin typeface="Verdana" pitchFamily="34" charset="0"/>
                <a:ea typeface="굴림" charset="-127"/>
                <a:cs typeface="+mn-cs"/>
              </a:rPr>
              <a:t>~ 250 database tables</a:t>
            </a:r>
          </a:p>
          <a:p>
            <a:pPr marL="800100" lvl="1" indent="-342900">
              <a:lnSpc>
                <a:spcPct val="150000"/>
              </a:lnSpc>
              <a:spcBef>
                <a:spcPct val="20000"/>
              </a:spcBef>
              <a:buFontTx/>
              <a:buChar char="•"/>
              <a:defRPr/>
            </a:pPr>
            <a:r>
              <a:rPr lang="en-US" sz="1400" kern="0" dirty="0" smtClean="0">
                <a:latin typeface="Verdana" pitchFamily="34" charset="0"/>
                <a:ea typeface="굴림" charset="-127"/>
                <a:cs typeface="+mn-cs"/>
              </a:rPr>
              <a:t>~ 700 stored procedures</a:t>
            </a:r>
          </a:p>
          <a:p>
            <a:pPr marL="800100" lvl="1" indent="-342900">
              <a:lnSpc>
                <a:spcPct val="150000"/>
              </a:lnSpc>
              <a:spcBef>
                <a:spcPct val="20000"/>
              </a:spcBef>
              <a:buFontTx/>
              <a:buChar char="•"/>
              <a:defRPr/>
            </a:pPr>
            <a:r>
              <a:rPr lang="en-US" sz="1400" kern="0" dirty="0" smtClean="0">
                <a:latin typeface="Verdana" pitchFamily="34" charset="0"/>
                <a:ea typeface="굴림" charset="-127"/>
                <a:cs typeface="+mn-cs"/>
              </a:rPr>
              <a:t>~ 250 forms for data input</a:t>
            </a:r>
          </a:p>
          <a:p>
            <a:pPr marL="800100" lvl="1" indent="-342900">
              <a:lnSpc>
                <a:spcPct val="150000"/>
              </a:lnSpc>
              <a:spcBef>
                <a:spcPct val="20000"/>
              </a:spcBef>
              <a:buFontTx/>
              <a:buChar char="•"/>
              <a:defRPr/>
            </a:pPr>
            <a:r>
              <a:rPr lang="en-US" sz="1400" kern="0" dirty="0" smtClean="0">
                <a:latin typeface="Verdana" pitchFamily="34" charset="0"/>
                <a:ea typeface="굴림" charset="-127"/>
                <a:cs typeface="+mn-cs"/>
              </a:rPr>
              <a:t>~ 200 reports</a:t>
            </a:r>
          </a:p>
          <a:p>
            <a:pPr marL="342900" indent="-342900">
              <a:lnSpc>
                <a:spcPct val="150000"/>
              </a:lnSpc>
              <a:spcBef>
                <a:spcPct val="20000"/>
              </a:spcBef>
              <a:buFontTx/>
              <a:buChar char="•"/>
              <a:defRPr/>
            </a:pPr>
            <a:r>
              <a:rPr lang="en-US" sz="1600" b="1" kern="0" dirty="0" smtClean="0">
                <a:latin typeface="Verdana" pitchFamily="34" charset="0"/>
                <a:ea typeface="굴림" charset="-127"/>
                <a:cs typeface="+mn-cs"/>
              </a:rPr>
              <a:t>Generic approach</a:t>
            </a:r>
          </a:p>
          <a:p>
            <a:pPr marL="800100" lvl="1" indent="-342900">
              <a:lnSpc>
                <a:spcPct val="150000"/>
              </a:lnSpc>
              <a:spcBef>
                <a:spcPct val="20000"/>
              </a:spcBef>
              <a:buFontTx/>
              <a:buChar char="•"/>
              <a:defRPr/>
            </a:pPr>
            <a:r>
              <a:rPr lang="en-US" sz="1400" kern="0" dirty="0" smtClean="0">
                <a:latin typeface="Verdana" pitchFamily="34" charset="0"/>
                <a:ea typeface="굴림" charset="-127"/>
                <a:cs typeface="+mn-cs"/>
              </a:rPr>
              <a:t>6 months of development</a:t>
            </a:r>
          </a:p>
          <a:p>
            <a:pPr marL="800100" lvl="1" indent="-342900">
              <a:lnSpc>
                <a:spcPct val="150000"/>
              </a:lnSpc>
              <a:spcBef>
                <a:spcPct val="20000"/>
              </a:spcBef>
              <a:buFontTx/>
              <a:buChar char="•"/>
              <a:defRPr/>
            </a:pPr>
            <a:r>
              <a:rPr lang="en-US" sz="1400" b="1" kern="0" dirty="0" smtClean="0">
                <a:latin typeface="Verdana" pitchFamily="34" charset="0"/>
                <a:ea typeface="굴림" charset="-127"/>
                <a:cs typeface="+mn-cs"/>
              </a:rPr>
              <a:t>GenLib</a:t>
            </a:r>
            <a:r>
              <a:rPr lang="en-US" sz="1400" kern="0" dirty="0" smtClean="0">
                <a:latin typeface="Verdana" pitchFamily="34" charset="0"/>
                <a:ea typeface="굴림" charset="-127"/>
                <a:cs typeface="+mn-cs"/>
              </a:rPr>
              <a:t> platform for agile development (developed at FER - ZPR)</a:t>
            </a:r>
          </a:p>
          <a:p>
            <a:pPr marL="342900" indent="-342900">
              <a:lnSpc>
                <a:spcPct val="150000"/>
              </a:lnSpc>
              <a:spcBef>
                <a:spcPct val="20000"/>
              </a:spcBef>
              <a:buFontTx/>
              <a:buChar char="•"/>
              <a:defRPr/>
            </a:pPr>
            <a:r>
              <a:rPr lang="en-US" sz="16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National Information System for Application and Enrollment into High Schools (school year </a:t>
            </a:r>
            <a:r>
              <a:rPr lang="en-US" sz="16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2012/2013)</a:t>
            </a:r>
            <a:endParaRPr lang="en-US" sz="1600" b="1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800100" lvl="1" indent="-342900">
              <a:lnSpc>
                <a:spcPct val="150000"/>
              </a:lnSpc>
              <a:spcBef>
                <a:spcPct val="20000"/>
              </a:spcBef>
              <a:buFontTx/>
              <a:buChar char="•"/>
              <a:defRPr/>
            </a:pPr>
            <a:r>
              <a:rPr lang="en-US" sz="1400" kern="0" dirty="0" smtClean="0">
                <a:latin typeface="Verdana" pitchFamily="34" charset="0"/>
                <a:ea typeface="굴림" charset="-127"/>
                <a:cs typeface="+mn-cs"/>
              </a:rPr>
              <a:t>Based on </a:t>
            </a:r>
            <a:r>
              <a:rPr lang="hr-HR" sz="1400" kern="0" dirty="0">
                <a:latin typeface="Verdana" pitchFamily="34" charset="0"/>
                <a:ea typeface="굴림" charset="-127"/>
              </a:rPr>
              <a:t>NISAHEI</a:t>
            </a:r>
            <a:endParaRPr lang="en-US" sz="1400" kern="0" dirty="0" smtClean="0">
              <a:latin typeface="Verdana" pitchFamily="34" charset="0"/>
              <a:ea typeface="굴림" charset="-127"/>
            </a:endParaRPr>
          </a:p>
        </p:txBody>
      </p:sp>
      <p:grpSp>
        <p:nvGrpSpPr>
          <p:cNvPr id="10" name="Group 9"/>
          <p:cNvGrpSpPr/>
          <p:nvPr/>
        </p:nvGrpSpPr>
        <p:grpSpPr>
          <a:xfrm>
            <a:off x="236538" y="6165850"/>
            <a:ext cx="8799512" cy="534988"/>
            <a:chOff x="236538" y="6165850"/>
            <a:chExt cx="8799512" cy="534988"/>
          </a:xfrm>
        </p:grpSpPr>
        <p:sp>
          <p:nvSpPr>
            <p:cNvPr id="11" name="TextBox 6"/>
            <p:cNvSpPr txBox="1">
              <a:spLocks noChangeArrowheads="1"/>
            </p:cNvSpPr>
            <p:nvPr/>
          </p:nvSpPr>
          <p:spPr bwMode="auto">
            <a:xfrm>
              <a:off x="612068" y="6237312"/>
              <a:ext cx="7702293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algn="ctr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algn="ctr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algn="ctr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algn="ctr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algn="ctr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sr-Latn-RS" sz="1200" dirty="0" smtClean="0"/>
                <a:t>University of Zagreb, Faculty of Electrical Engineering and Computing, Department of Applied Computing</a:t>
              </a:r>
              <a:endParaRPr lang="en-US" altLang="sr-Latn-RS" sz="1200" dirty="0"/>
            </a:p>
          </p:txBody>
        </p:sp>
        <p:pic>
          <p:nvPicPr>
            <p:cNvPr id="12" name="Picture 2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6538" y="6165850"/>
              <a:ext cx="375529" cy="50319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3" name="Picture 3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316051" y="6237735"/>
              <a:ext cx="719999" cy="4631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1114256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323850" y="260350"/>
            <a:ext cx="7632700" cy="715963"/>
          </a:xfrm>
        </p:spPr>
        <p:txBody>
          <a:bodyPr/>
          <a:lstStyle/>
          <a:p>
            <a:r>
              <a:rPr lang="en-US" altLang="sr-Latn-RS" sz="3600" dirty="0" smtClean="0"/>
              <a:t>Conclusion</a:t>
            </a:r>
          </a:p>
        </p:txBody>
      </p:sp>
      <p:sp>
        <p:nvSpPr>
          <p:cNvPr id="21" name="Rectangle 3"/>
          <p:cNvSpPr txBox="1">
            <a:spLocks noChangeArrowheads="1"/>
          </p:cNvSpPr>
          <p:nvPr/>
        </p:nvSpPr>
        <p:spPr bwMode="auto">
          <a:xfrm>
            <a:off x="661988" y="1052513"/>
            <a:ext cx="7726362" cy="48247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lnSpc>
                <a:spcPct val="150000"/>
              </a:lnSpc>
              <a:spcBef>
                <a:spcPct val="20000"/>
              </a:spcBef>
              <a:buFontTx/>
              <a:buChar char="•"/>
              <a:defRPr/>
            </a:pPr>
            <a:r>
              <a:rPr lang="en-US" sz="1600" b="1" kern="0" dirty="0" smtClean="0">
                <a:latin typeface="Verdana" pitchFamily="34" charset="0"/>
                <a:ea typeface="굴림" charset="-127"/>
                <a:cs typeface="+mn-cs"/>
              </a:rPr>
              <a:t>First state matura exams were conducted in 2010. </a:t>
            </a:r>
          </a:p>
          <a:p>
            <a:pPr marL="800100" lvl="1" indent="-342900">
              <a:lnSpc>
                <a:spcPct val="150000"/>
              </a:lnSpc>
              <a:spcBef>
                <a:spcPct val="20000"/>
              </a:spcBef>
              <a:buFontTx/>
              <a:buChar char="•"/>
              <a:defRPr/>
            </a:pPr>
            <a:r>
              <a:rPr lang="en-US" sz="1400" kern="0" dirty="0" smtClean="0">
                <a:latin typeface="Verdana" pitchFamily="34" charset="0"/>
                <a:ea typeface="굴림" charset="-127"/>
                <a:cs typeface="+mn-cs"/>
              </a:rPr>
              <a:t>6 years of experience </a:t>
            </a:r>
            <a:endParaRPr lang="hr-HR" sz="1400" kern="0" dirty="0" smtClean="0">
              <a:latin typeface="Verdana" pitchFamily="34" charset="0"/>
              <a:ea typeface="굴림" charset="-127"/>
              <a:cs typeface="+mn-cs"/>
            </a:endParaRPr>
          </a:p>
          <a:p>
            <a:pPr marL="342900" indent="-342900">
              <a:lnSpc>
                <a:spcPct val="150000"/>
              </a:lnSpc>
              <a:spcBef>
                <a:spcPct val="20000"/>
              </a:spcBef>
              <a:buFontTx/>
              <a:buChar char="•"/>
              <a:defRPr/>
            </a:pPr>
            <a:r>
              <a:rPr lang="en-US" sz="1600" b="1" kern="0" dirty="0" smtClean="0">
                <a:latin typeface="Verdana" pitchFamily="34" charset="0"/>
                <a:ea typeface="굴림" charset="-127"/>
                <a:cs typeface="+mn-cs"/>
              </a:rPr>
              <a:t>Exceptions </a:t>
            </a:r>
          </a:p>
          <a:p>
            <a:pPr marL="800100" lvl="1" indent="-342900">
              <a:lnSpc>
                <a:spcPct val="150000"/>
              </a:lnSpc>
              <a:spcBef>
                <a:spcPct val="20000"/>
              </a:spcBef>
              <a:buFontTx/>
              <a:buChar char="•"/>
              <a:defRPr/>
            </a:pPr>
            <a:r>
              <a:rPr lang="en-US" sz="1400" kern="0" dirty="0" smtClean="0">
                <a:latin typeface="Verdana" pitchFamily="34" charset="0"/>
                <a:ea typeface="굴림" charset="-127"/>
              </a:rPr>
              <a:t>Wrong exams delivered to school(s)</a:t>
            </a:r>
          </a:p>
          <a:p>
            <a:pPr marL="800100" lvl="1" indent="-342900">
              <a:lnSpc>
                <a:spcPct val="150000"/>
              </a:lnSpc>
              <a:spcBef>
                <a:spcPct val="20000"/>
              </a:spcBef>
              <a:buFontTx/>
              <a:buChar char="•"/>
              <a:defRPr/>
            </a:pPr>
            <a:r>
              <a:rPr lang="en-US" sz="1400" kern="0" dirty="0" smtClean="0">
                <a:latin typeface="Verdana" pitchFamily="34" charset="0"/>
                <a:ea typeface="굴림" charset="-127"/>
              </a:rPr>
              <a:t>Stolen exams</a:t>
            </a:r>
          </a:p>
          <a:p>
            <a:pPr marL="800100" lvl="1" indent="-342900">
              <a:lnSpc>
                <a:spcPct val="150000"/>
              </a:lnSpc>
              <a:spcBef>
                <a:spcPct val="20000"/>
              </a:spcBef>
              <a:buFontTx/>
              <a:buChar char="•"/>
              <a:defRPr/>
            </a:pPr>
            <a:r>
              <a:rPr lang="en-US" sz="1400" kern="0" dirty="0" smtClean="0">
                <a:latin typeface="Verdana" pitchFamily="34" charset="0"/>
                <a:ea typeface="굴림" charset="-127"/>
              </a:rPr>
              <a:t>Postponement of exam in some schools</a:t>
            </a:r>
          </a:p>
          <a:p>
            <a:pPr marL="342900" indent="-342900">
              <a:lnSpc>
                <a:spcPct val="150000"/>
              </a:lnSpc>
              <a:spcBef>
                <a:spcPct val="20000"/>
              </a:spcBef>
              <a:buFontTx/>
              <a:buChar char="•"/>
              <a:defRPr/>
            </a:pPr>
            <a:r>
              <a:rPr lang="en-US" sz="1600" b="1" kern="0" dirty="0" smtClean="0">
                <a:latin typeface="Verdana" pitchFamily="34" charset="0"/>
                <a:ea typeface="굴림" charset="-127"/>
              </a:rPr>
              <a:t>Ex minister for Education, Science and Sport Dragan Primorac</a:t>
            </a:r>
            <a:endParaRPr lang="en-US" sz="1400" kern="0" dirty="0" smtClean="0">
              <a:latin typeface="Verdana" pitchFamily="34" charset="0"/>
              <a:ea typeface="굴림" charset="-127"/>
            </a:endParaRPr>
          </a:p>
          <a:p>
            <a:pPr marL="800100" lvl="1" indent="-342900">
              <a:lnSpc>
                <a:spcPct val="150000"/>
              </a:lnSpc>
              <a:spcBef>
                <a:spcPct val="20000"/>
              </a:spcBef>
              <a:buFontTx/>
              <a:buChar char="•"/>
              <a:defRPr/>
            </a:pPr>
            <a:r>
              <a:rPr lang="en-US" sz="1400" kern="0" dirty="0" smtClean="0">
                <a:latin typeface="Verdana" pitchFamily="34" charset="0"/>
                <a:ea typeface="굴림" charset="-127"/>
              </a:rPr>
              <a:t>„State Matura is the largest anti-corruption measure in the history of Croatian education”</a:t>
            </a:r>
            <a:endParaRPr lang="en-US" sz="1400" kern="0" dirty="0">
              <a:latin typeface="Verdana" pitchFamily="34" charset="0"/>
              <a:ea typeface="굴림" charset="-127"/>
            </a:endParaRPr>
          </a:p>
        </p:txBody>
      </p:sp>
      <p:grpSp>
        <p:nvGrpSpPr>
          <p:cNvPr id="10" name="Group 9"/>
          <p:cNvGrpSpPr/>
          <p:nvPr/>
        </p:nvGrpSpPr>
        <p:grpSpPr>
          <a:xfrm>
            <a:off x="236538" y="6165850"/>
            <a:ext cx="8799512" cy="534988"/>
            <a:chOff x="236538" y="6165850"/>
            <a:chExt cx="8799512" cy="534988"/>
          </a:xfrm>
        </p:grpSpPr>
        <p:sp>
          <p:nvSpPr>
            <p:cNvPr id="11" name="TextBox 6"/>
            <p:cNvSpPr txBox="1">
              <a:spLocks noChangeArrowheads="1"/>
            </p:cNvSpPr>
            <p:nvPr/>
          </p:nvSpPr>
          <p:spPr bwMode="auto">
            <a:xfrm>
              <a:off x="612068" y="6237312"/>
              <a:ext cx="7702293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algn="ctr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algn="ctr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algn="ctr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algn="ctr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algn="ctr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sr-Latn-RS" sz="1200" dirty="0" smtClean="0"/>
                <a:t>University of Zagreb, Faculty of Electrical Engineering and Computing, Department of Applied Computing</a:t>
              </a:r>
              <a:endParaRPr lang="en-US" altLang="sr-Latn-RS" sz="1200" dirty="0"/>
            </a:p>
          </p:txBody>
        </p:sp>
        <p:pic>
          <p:nvPicPr>
            <p:cNvPr id="12" name="Picture 2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6538" y="6165850"/>
              <a:ext cx="375529" cy="50319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3" name="Picture 3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316051" y="6237735"/>
              <a:ext cx="719999" cy="4631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857577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323850" y="260350"/>
            <a:ext cx="7632700" cy="715963"/>
          </a:xfrm>
        </p:spPr>
        <p:txBody>
          <a:bodyPr/>
          <a:lstStyle/>
          <a:p>
            <a:r>
              <a:rPr lang="en-US" altLang="sr-Latn-RS" sz="3600" dirty="0" smtClean="0"/>
              <a:t>Outline</a:t>
            </a:r>
          </a:p>
        </p:txBody>
      </p:sp>
      <p:sp>
        <p:nvSpPr>
          <p:cNvPr id="21" name="Rectangle 3"/>
          <p:cNvSpPr txBox="1">
            <a:spLocks noChangeArrowheads="1"/>
          </p:cNvSpPr>
          <p:nvPr/>
        </p:nvSpPr>
        <p:spPr bwMode="auto">
          <a:xfrm>
            <a:off x="661988" y="1052513"/>
            <a:ext cx="7726362" cy="48247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lnSpc>
                <a:spcPct val="150000"/>
              </a:lnSpc>
              <a:spcBef>
                <a:spcPct val="20000"/>
              </a:spcBef>
              <a:buFontTx/>
              <a:buChar char="•"/>
              <a:defRPr/>
            </a:pPr>
            <a:r>
              <a:rPr lang="en-US" sz="1800" b="1" kern="0" dirty="0" smtClean="0">
                <a:latin typeface="Verdana" pitchFamily="34" charset="0"/>
                <a:ea typeface="굴림" charset="-127"/>
                <a:cs typeface="+mn-cs"/>
              </a:rPr>
              <a:t>Overview</a:t>
            </a:r>
          </a:p>
          <a:p>
            <a:pPr marL="342900" indent="-342900">
              <a:lnSpc>
                <a:spcPct val="150000"/>
              </a:lnSpc>
              <a:spcBef>
                <a:spcPct val="20000"/>
              </a:spcBef>
              <a:buFontTx/>
              <a:buChar char="•"/>
              <a:defRPr/>
            </a:pPr>
            <a:r>
              <a:rPr lang="en-US" sz="1800" b="1" kern="0" dirty="0" smtClean="0">
                <a:latin typeface="Verdana" pitchFamily="34" charset="0"/>
                <a:ea typeface="굴림" charset="-127"/>
                <a:cs typeface="+mn-cs"/>
              </a:rPr>
              <a:t>Legislation</a:t>
            </a:r>
          </a:p>
          <a:p>
            <a:pPr marL="342900" indent="-342900">
              <a:lnSpc>
                <a:spcPct val="150000"/>
              </a:lnSpc>
              <a:spcBef>
                <a:spcPct val="20000"/>
              </a:spcBef>
              <a:buFontTx/>
              <a:buChar char="•"/>
              <a:defRPr/>
            </a:pPr>
            <a:r>
              <a:rPr lang="en-US" sz="1800" b="1" kern="0" dirty="0" smtClean="0">
                <a:latin typeface="Verdana" pitchFamily="34" charset="0"/>
                <a:ea typeface="굴림" charset="-127"/>
              </a:rPr>
              <a:t>The structure of the exam</a:t>
            </a:r>
            <a:endParaRPr lang="en-US" sz="1800" b="1" kern="0" dirty="0" smtClean="0">
              <a:latin typeface="Verdana" pitchFamily="34" charset="0"/>
              <a:ea typeface="굴림" charset="-127"/>
              <a:cs typeface="+mn-cs"/>
            </a:endParaRPr>
          </a:p>
          <a:p>
            <a:pPr marL="342900" indent="-342900">
              <a:lnSpc>
                <a:spcPct val="150000"/>
              </a:lnSpc>
              <a:spcBef>
                <a:spcPct val="20000"/>
              </a:spcBef>
              <a:buFontTx/>
              <a:buChar char="•"/>
              <a:defRPr/>
            </a:pPr>
            <a:r>
              <a:rPr lang="en-US" sz="1800" b="1" kern="0" dirty="0" smtClean="0">
                <a:latin typeface="Verdana" pitchFamily="34" charset="0"/>
                <a:ea typeface="굴림" charset="-127"/>
                <a:cs typeface="+mn-cs"/>
              </a:rPr>
              <a:t>Delivery of exams to schools</a:t>
            </a:r>
          </a:p>
          <a:p>
            <a:pPr marL="342900" indent="-342900">
              <a:lnSpc>
                <a:spcPct val="150000"/>
              </a:lnSpc>
              <a:spcBef>
                <a:spcPct val="20000"/>
              </a:spcBef>
              <a:buFontTx/>
              <a:buChar char="•"/>
              <a:defRPr/>
            </a:pPr>
            <a:r>
              <a:rPr lang="en-US" sz="1800" b="1" kern="0" dirty="0" smtClean="0">
                <a:latin typeface="Verdana" pitchFamily="34" charset="0"/>
                <a:ea typeface="굴림" charset="-127"/>
                <a:cs typeface="+mn-cs"/>
              </a:rPr>
              <a:t>Conducting exams in schools</a:t>
            </a:r>
          </a:p>
          <a:p>
            <a:pPr marL="342900" indent="-342900">
              <a:lnSpc>
                <a:spcPct val="150000"/>
              </a:lnSpc>
              <a:spcBef>
                <a:spcPct val="20000"/>
              </a:spcBef>
              <a:buFontTx/>
              <a:buChar char="•"/>
              <a:defRPr/>
            </a:pPr>
            <a:r>
              <a:rPr lang="en-US" sz="1800" b="1" kern="0" dirty="0" smtClean="0">
                <a:latin typeface="Verdana" pitchFamily="34" charset="0"/>
                <a:ea typeface="굴림" charset="-127"/>
                <a:cs typeface="+mn-cs"/>
              </a:rPr>
              <a:t>Return of exams to NCEEE</a:t>
            </a:r>
          </a:p>
          <a:p>
            <a:pPr marL="342900" indent="-342900">
              <a:lnSpc>
                <a:spcPct val="150000"/>
              </a:lnSpc>
              <a:spcBef>
                <a:spcPct val="20000"/>
              </a:spcBef>
              <a:buFontTx/>
              <a:buChar char="•"/>
              <a:defRPr/>
            </a:pPr>
            <a:r>
              <a:rPr lang="en-US" sz="1800" b="1" kern="0" dirty="0" smtClean="0">
                <a:latin typeface="Verdana" pitchFamily="34" charset="0"/>
                <a:ea typeface="굴림" charset="-127"/>
                <a:cs typeface="+mn-cs"/>
              </a:rPr>
              <a:t>Assessment of exams in NCEEE</a:t>
            </a:r>
          </a:p>
          <a:p>
            <a:pPr marL="342900" indent="-342900">
              <a:lnSpc>
                <a:spcPct val="150000"/>
              </a:lnSpc>
              <a:spcBef>
                <a:spcPct val="20000"/>
              </a:spcBef>
              <a:buFontTx/>
              <a:buChar char="•"/>
              <a:defRPr/>
            </a:pPr>
            <a:r>
              <a:rPr lang="en-US" sz="1800" b="1" kern="0" dirty="0" smtClean="0">
                <a:latin typeface="Verdana" pitchFamily="34" charset="0"/>
                <a:ea typeface="굴림" charset="-127"/>
                <a:cs typeface="+mn-cs"/>
              </a:rPr>
              <a:t>Processing exam results</a:t>
            </a:r>
          </a:p>
          <a:p>
            <a:pPr marL="342900" indent="-342900">
              <a:lnSpc>
                <a:spcPct val="150000"/>
              </a:lnSpc>
              <a:spcBef>
                <a:spcPct val="20000"/>
              </a:spcBef>
              <a:buFontTx/>
              <a:buChar char="•"/>
              <a:defRPr/>
            </a:pPr>
            <a:r>
              <a:rPr lang="en-US" sz="1800" b="1" kern="0" dirty="0" smtClean="0">
                <a:latin typeface="Verdana" pitchFamily="34" charset="0"/>
                <a:ea typeface="굴림" charset="-127"/>
                <a:cs typeface="+mn-cs"/>
              </a:rPr>
              <a:t>Implementation</a:t>
            </a:r>
          </a:p>
          <a:p>
            <a:pPr marL="342900" indent="-342900">
              <a:lnSpc>
                <a:spcPct val="150000"/>
              </a:lnSpc>
              <a:spcBef>
                <a:spcPct val="20000"/>
              </a:spcBef>
              <a:buFontTx/>
              <a:buChar char="•"/>
              <a:defRPr/>
            </a:pPr>
            <a:r>
              <a:rPr lang="en-US" sz="1800" b="1" kern="0" dirty="0" smtClean="0">
                <a:latin typeface="Verdana" pitchFamily="34" charset="0"/>
                <a:ea typeface="굴림" charset="-127"/>
                <a:cs typeface="+mn-cs"/>
              </a:rPr>
              <a:t>Conclusion</a:t>
            </a:r>
          </a:p>
        </p:txBody>
      </p:sp>
      <p:grpSp>
        <p:nvGrpSpPr>
          <p:cNvPr id="10" name="Group 9"/>
          <p:cNvGrpSpPr/>
          <p:nvPr/>
        </p:nvGrpSpPr>
        <p:grpSpPr>
          <a:xfrm>
            <a:off x="236538" y="6165850"/>
            <a:ext cx="8799512" cy="534988"/>
            <a:chOff x="236538" y="6165850"/>
            <a:chExt cx="8799512" cy="534988"/>
          </a:xfrm>
        </p:grpSpPr>
        <p:sp>
          <p:nvSpPr>
            <p:cNvPr id="11" name="TextBox 6"/>
            <p:cNvSpPr txBox="1">
              <a:spLocks noChangeArrowheads="1"/>
            </p:cNvSpPr>
            <p:nvPr/>
          </p:nvSpPr>
          <p:spPr bwMode="auto">
            <a:xfrm>
              <a:off x="612068" y="6237312"/>
              <a:ext cx="7702293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algn="ctr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algn="ctr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algn="ctr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algn="ctr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algn="ctr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sr-Latn-RS" sz="1200" dirty="0" smtClean="0"/>
                <a:t>University of Zagreb, Faculty of Electrical Engineering and Computing, Department of Applied Computing</a:t>
              </a:r>
              <a:endParaRPr lang="en-US" altLang="sr-Latn-RS" sz="1200" dirty="0"/>
            </a:p>
          </p:txBody>
        </p:sp>
        <p:pic>
          <p:nvPicPr>
            <p:cNvPr id="12" name="Picture 2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6538" y="6165850"/>
              <a:ext cx="375529" cy="50319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3" name="Picture 3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316051" y="6237735"/>
              <a:ext cx="719999" cy="4631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41080238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611560" y="1344885"/>
            <a:ext cx="7632700" cy="715963"/>
          </a:xfrm>
        </p:spPr>
        <p:txBody>
          <a:bodyPr/>
          <a:lstStyle/>
          <a:p>
            <a:pPr algn="ctr">
              <a:lnSpc>
                <a:spcPct val="150000"/>
              </a:lnSpc>
              <a:spcBef>
                <a:spcPct val="20000"/>
              </a:spcBef>
              <a:defRPr/>
            </a:pPr>
            <a:r>
              <a:rPr lang="en-US" sz="4000" dirty="0" smtClean="0"/>
              <a:t>Thank you</a:t>
            </a:r>
            <a:endParaRPr lang="en-US" sz="4000" dirty="0"/>
          </a:p>
        </p:txBody>
      </p:sp>
      <p:sp>
        <p:nvSpPr>
          <p:cNvPr id="21" name="Rectangle 3"/>
          <p:cNvSpPr txBox="1">
            <a:spLocks noChangeArrowheads="1"/>
          </p:cNvSpPr>
          <p:nvPr/>
        </p:nvSpPr>
        <p:spPr bwMode="auto">
          <a:xfrm>
            <a:off x="661988" y="2204864"/>
            <a:ext cx="7726362" cy="2880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ctr">
              <a:spcBef>
                <a:spcPct val="20000"/>
              </a:spcBef>
              <a:defRPr/>
            </a:pPr>
            <a:r>
              <a:rPr lang="hr-HR" sz="15000" dirty="0" smtClean="0"/>
              <a:t>Q &amp; A</a:t>
            </a:r>
            <a:endParaRPr lang="en-US" sz="15000" kern="0" dirty="0">
              <a:latin typeface="Verdana" pitchFamily="34" charset="0"/>
              <a:ea typeface="굴림" charset="-127"/>
            </a:endParaRPr>
          </a:p>
        </p:txBody>
      </p:sp>
      <p:grpSp>
        <p:nvGrpSpPr>
          <p:cNvPr id="10" name="Group 9"/>
          <p:cNvGrpSpPr/>
          <p:nvPr/>
        </p:nvGrpSpPr>
        <p:grpSpPr>
          <a:xfrm>
            <a:off x="236538" y="6165850"/>
            <a:ext cx="8799512" cy="534988"/>
            <a:chOff x="236538" y="6165850"/>
            <a:chExt cx="8799512" cy="534988"/>
          </a:xfrm>
        </p:grpSpPr>
        <p:sp>
          <p:nvSpPr>
            <p:cNvPr id="11" name="TextBox 6"/>
            <p:cNvSpPr txBox="1">
              <a:spLocks noChangeArrowheads="1"/>
            </p:cNvSpPr>
            <p:nvPr/>
          </p:nvSpPr>
          <p:spPr bwMode="auto">
            <a:xfrm>
              <a:off x="612068" y="6237312"/>
              <a:ext cx="7702293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algn="ctr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algn="ctr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algn="ctr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algn="ctr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algn="ctr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sr-Latn-RS" sz="1200" dirty="0" smtClean="0"/>
                <a:t>University of Zagreb, Faculty of Electrical Engineering and Computing, Department of Applied Computing</a:t>
              </a:r>
              <a:endParaRPr lang="en-US" altLang="sr-Latn-RS" sz="1200" dirty="0"/>
            </a:p>
          </p:txBody>
        </p:sp>
        <p:pic>
          <p:nvPicPr>
            <p:cNvPr id="12" name="Picture 2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6538" y="6165850"/>
              <a:ext cx="375529" cy="50319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3" name="Picture 3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316051" y="6237735"/>
              <a:ext cx="719999" cy="4631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9020795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323850" y="260350"/>
            <a:ext cx="7632700" cy="715963"/>
          </a:xfrm>
        </p:spPr>
        <p:txBody>
          <a:bodyPr/>
          <a:lstStyle/>
          <a:p>
            <a:r>
              <a:rPr lang="en-US" altLang="sr-Latn-RS" sz="3600" dirty="0" smtClean="0"/>
              <a:t>Overview (1)</a:t>
            </a:r>
          </a:p>
        </p:txBody>
      </p:sp>
      <p:sp>
        <p:nvSpPr>
          <p:cNvPr id="21" name="Rectangle 3"/>
          <p:cNvSpPr txBox="1">
            <a:spLocks noChangeArrowheads="1"/>
          </p:cNvSpPr>
          <p:nvPr/>
        </p:nvSpPr>
        <p:spPr bwMode="auto">
          <a:xfrm>
            <a:off x="661988" y="1268760"/>
            <a:ext cx="7726362" cy="4608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lnSpc>
                <a:spcPct val="150000"/>
              </a:lnSpc>
              <a:spcBef>
                <a:spcPct val="20000"/>
              </a:spcBef>
              <a:buFontTx/>
              <a:buChar char="•"/>
              <a:defRPr/>
            </a:pPr>
            <a:r>
              <a:rPr lang="en-US" sz="1600" b="1" kern="0" dirty="0" smtClean="0">
                <a:latin typeface="Verdana" pitchFamily="34" charset="0"/>
                <a:ea typeface="굴림" charset="-127"/>
              </a:rPr>
              <a:t>Conducted by the National Centre for External Evaluation of Education (NCEEE)</a:t>
            </a:r>
          </a:p>
          <a:p>
            <a:pPr marL="342900" indent="-342900">
              <a:lnSpc>
                <a:spcPct val="150000"/>
              </a:lnSpc>
              <a:spcBef>
                <a:spcPct val="20000"/>
              </a:spcBef>
              <a:buFontTx/>
              <a:buChar char="•"/>
              <a:defRPr/>
            </a:pPr>
            <a:r>
              <a:rPr lang="en-US" sz="1600" b="1" kern="0" dirty="0" smtClean="0">
                <a:latin typeface="Verdana" pitchFamily="34" charset="0"/>
                <a:ea typeface="굴림" charset="-127"/>
                <a:cs typeface="+mn-cs"/>
              </a:rPr>
              <a:t>28 (24) subjects</a:t>
            </a:r>
          </a:p>
          <a:p>
            <a:pPr marL="800100" lvl="1" indent="-342900">
              <a:lnSpc>
                <a:spcPct val="150000"/>
              </a:lnSpc>
              <a:spcBef>
                <a:spcPct val="20000"/>
              </a:spcBef>
              <a:buFontTx/>
              <a:buChar char="•"/>
              <a:defRPr/>
            </a:pPr>
            <a:r>
              <a:rPr lang="en-US" sz="1400" b="1" kern="0" dirty="0" smtClean="0">
                <a:latin typeface="Verdana" pitchFamily="34" charset="0"/>
                <a:ea typeface="굴림" charset="-127"/>
                <a:cs typeface="+mn-cs"/>
              </a:rPr>
              <a:t>Mandatory exams (prerequisite for applications to universities)</a:t>
            </a:r>
          </a:p>
          <a:p>
            <a:pPr marL="1257300" lvl="2" indent="-342900">
              <a:lnSpc>
                <a:spcPct val="150000"/>
              </a:lnSpc>
              <a:spcBef>
                <a:spcPct val="20000"/>
              </a:spcBef>
              <a:buFontTx/>
              <a:buChar char="•"/>
              <a:defRPr/>
            </a:pPr>
            <a:r>
              <a:rPr lang="en-US" sz="1200" kern="0" dirty="0" smtClean="0">
                <a:latin typeface="Verdana" pitchFamily="34" charset="0"/>
                <a:ea typeface="굴림" charset="-127"/>
                <a:cs typeface="+mn-cs"/>
              </a:rPr>
              <a:t>Croatian language</a:t>
            </a:r>
          </a:p>
          <a:p>
            <a:pPr marL="1257300" lvl="2" indent="-342900">
              <a:lnSpc>
                <a:spcPct val="150000"/>
              </a:lnSpc>
              <a:spcBef>
                <a:spcPct val="20000"/>
              </a:spcBef>
              <a:buFontTx/>
              <a:buChar char="•"/>
              <a:defRPr/>
            </a:pPr>
            <a:r>
              <a:rPr lang="en-US" sz="1200" kern="0" dirty="0" smtClean="0">
                <a:latin typeface="Verdana" pitchFamily="34" charset="0"/>
                <a:ea typeface="굴림" charset="-127"/>
                <a:cs typeface="+mn-cs"/>
              </a:rPr>
              <a:t>Mathematics</a:t>
            </a:r>
          </a:p>
          <a:p>
            <a:pPr marL="1257300" lvl="2" indent="-342900">
              <a:lnSpc>
                <a:spcPct val="150000"/>
              </a:lnSpc>
              <a:spcBef>
                <a:spcPct val="20000"/>
              </a:spcBef>
              <a:buFontTx/>
              <a:buChar char="•"/>
              <a:defRPr/>
            </a:pPr>
            <a:r>
              <a:rPr lang="en-US" sz="1200" kern="0" dirty="0" smtClean="0">
                <a:latin typeface="Verdana" pitchFamily="34" charset="0"/>
                <a:ea typeface="굴림" charset="-127"/>
                <a:cs typeface="+mn-cs"/>
              </a:rPr>
              <a:t>Foreign language</a:t>
            </a:r>
          </a:p>
          <a:p>
            <a:pPr marL="800100" lvl="1" indent="-342900">
              <a:lnSpc>
                <a:spcPct val="150000"/>
              </a:lnSpc>
              <a:spcBef>
                <a:spcPct val="20000"/>
              </a:spcBef>
              <a:buFontTx/>
              <a:buChar char="•"/>
              <a:defRPr/>
            </a:pPr>
            <a:r>
              <a:rPr lang="en-US" sz="1400" b="1" kern="0" dirty="0" smtClean="0">
                <a:latin typeface="Verdana" pitchFamily="34" charset="0"/>
                <a:ea typeface="굴림" charset="-127"/>
              </a:rPr>
              <a:t>Elective exams</a:t>
            </a:r>
            <a:endParaRPr lang="en-US" sz="1400" kern="0" dirty="0" smtClean="0">
              <a:latin typeface="Verdana" pitchFamily="34" charset="0"/>
              <a:ea typeface="굴림" charset="-127"/>
              <a:cs typeface="+mn-cs"/>
            </a:endParaRPr>
          </a:p>
          <a:p>
            <a:pPr marL="800100" lvl="1" indent="-342900">
              <a:lnSpc>
                <a:spcPct val="150000"/>
              </a:lnSpc>
              <a:spcBef>
                <a:spcPct val="20000"/>
              </a:spcBef>
              <a:buFontTx/>
              <a:buChar char="•"/>
              <a:defRPr/>
            </a:pPr>
            <a:r>
              <a:rPr lang="en-US" sz="1400" kern="0" dirty="0" smtClean="0">
                <a:latin typeface="Verdana" pitchFamily="34" charset="0"/>
                <a:ea typeface="굴림" charset="-127"/>
                <a:cs typeface="+mn-cs"/>
              </a:rPr>
              <a:t>National minority native language exams – for students that attend classes held on national minority language</a:t>
            </a:r>
          </a:p>
          <a:p>
            <a:pPr marL="800100" lvl="1" indent="-342900">
              <a:lnSpc>
                <a:spcPct val="150000"/>
              </a:lnSpc>
              <a:spcBef>
                <a:spcPct val="20000"/>
              </a:spcBef>
              <a:buFontTx/>
              <a:buChar char="•"/>
              <a:defRPr/>
            </a:pPr>
            <a:r>
              <a:rPr lang="en-US" sz="1400" kern="0" dirty="0" smtClean="0">
                <a:latin typeface="Verdana" pitchFamily="34" charset="0"/>
                <a:ea typeface="굴림" charset="-127"/>
                <a:cs typeface="+mn-cs"/>
              </a:rPr>
              <a:t>9 subjects with two levels - A and B (easier)</a:t>
            </a:r>
          </a:p>
          <a:p>
            <a:pPr marL="342900" indent="-342900">
              <a:lnSpc>
                <a:spcPct val="150000"/>
              </a:lnSpc>
              <a:spcBef>
                <a:spcPct val="20000"/>
              </a:spcBef>
              <a:buFontTx/>
              <a:buChar char="•"/>
              <a:defRPr/>
            </a:pPr>
            <a:r>
              <a:rPr lang="en-US" sz="1600" b="1" kern="0" dirty="0" smtClean="0">
                <a:latin typeface="Verdana" pitchFamily="34" charset="0"/>
                <a:ea typeface="굴림" charset="-127"/>
              </a:rPr>
              <a:t>Two terms - summer and autumn</a:t>
            </a:r>
          </a:p>
        </p:txBody>
      </p:sp>
      <p:grpSp>
        <p:nvGrpSpPr>
          <p:cNvPr id="10" name="Group 9"/>
          <p:cNvGrpSpPr/>
          <p:nvPr/>
        </p:nvGrpSpPr>
        <p:grpSpPr>
          <a:xfrm>
            <a:off x="236538" y="6165850"/>
            <a:ext cx="8799512" cy="534988"/>
            <a:chOff x="236538" y="6165850"/>
            <a:chExt cx="8799512" cy="534988"/>
          </a:xfrm>
        </p:grpSpPr>
        <p:sp>
          <p:nvSpPr>
            <p:cNvPr id="11" name="TextBox 6"/>
            <p:cNvSpPr txBox="1">
              <a:spLocks noChangeArrowheads="1"/>
            </p:cNvSpPr>
            <p:nvPr/>
          </p:nvSpPr>
          <p:spPr bwMode="auto">
            <a:xfrm>
              <a:off x="612068" y="6237312"/>
              <a:ext cx="7702293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algn="ctr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algn="ctr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algn="ctr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algn="ctr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algn="ctr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sr-Latn-RS" sz="1200" dirty="0" smtClean="0"/>
                <a:t>University of Zagreb, Faculty of Electrical Engineering and Computing, Department of Applied Computing</a:t>
              </a:r>
              <a:endParaRPr lang="en-US" altLang="sr-Latn-RS" sz="1200" dirty="0"/>
            </a:p>
          </p:txBody>
        </p:sp>
        <p:pic>
          <p:nvPicPr>
            <p:cNvPr id="12" name="Picture 2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6538" y="6165850"/>
              <a:ext cx="375529" cy="50319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3" name="Picture 3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316051" y="6237735"/>
              <a:ext cx="719999" cy="4631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3551643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323850" y="260350"/>
            <a:ext cx="7632700" cy="715963"/>
          </a:xfrm>
        </p:spPr>
        <p:txBody>
          <a:bodyPr/>
          <a:lstStyle/>
          <a:p>
            <a:r>
              <a:rPr lang="en-US" altLang="sr-Latn-RS" sz="3600" dirty="0" smtClean="0"/>
              <a:t>Overview (2)</a:t>
            </a:r>
          </a:p>
        </p:txBody>
      </p:sp>
      <p:sp>
        <p:nvSpPr>
          <p:cNvPr id="21" name="Rectangle 3"/>
          <p:cNvSpPr txBox="1">
            <a:spLocks noChangeArrowheads="1"/>
          </p:cNvSpPr>
          <p:nvPr/>
        </p:nvSpPr>
        <p:spPr bwMode="auto">
          <a:xfrm>
            <a:off x="661988" y="1268760"/>
            <a:ext cx="7726362" cy="4608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lnSpc>
                <a:spcPct val="150000"/>
              </a:lnSpc>
              <a:spcBef>
                <a:spcPct val="20000"/>
              </a:spcBef>
              <a:buFontTx/>
              <a:buChar char="•"/>
              <a:defRPr/>
            </a:pPr>
            <a:r>
              <a:rPr lang="en-US" sz="1600" b="1" kern="0" dirty="0" smtClean="0">
                <a:latin typeface="Verdana" pitchFamily="34" charset="0"/>
                <a:ea typeface="굴림" charset="-127"/>
              </a:rPr>
              <a:t>Summer term</a:t>
            </a:r>
          </a:p>
          <a:p>
            <a:pPr marL="800100" lvl="1" indent="-342900">
              <a:lnSpc>
                <a:spcPct val="150000"/>
              </a:lnSpc>
              <a:spcBef>
                <a:spcPct val="20000"/>
              </a:spcBef>
              <a:buFontTx/>
              <a:buChar char="•"/>
              <a:defRPr/>
            </a:pPr>
            <a:r>
              <a:rPr lang="en-US" sz="1400" kern="0" dirty="0" smtClean="0">
                <a:latin typeface="Verdana" pitchFamily="34" charset="0"/>
                <a:ea typeface="굴림" charset="-127"/>
              </a:rPr>
              <a:t>35,000 to 40,000 participants</a:t>
            </a:r>
            <a:endParaRPr lang="en-US" sz="1400" kern="0" dirty="0" smtClean="0">
              <a:latin typeface="Verdana" pitchFamily="34" charset="0"/>
              <a:ea typeface="굴림" charset="-127"/>
              <a:cs typeface="+mn-cs"/>
            </a:endParaRPr>
          </a:p>
          <a:p>
            <a:pPr marL="800100" lvl="1" indent="-342900">
              <a:lnSpc>
                <a:spcPct val="150000"/>
              </a:lnSpc>
              <a:spcBef>
                <a:spcPct val="20000"/>
              </a:spcBef>
              <a:buFontTx/>
              <a:buChar char="•"/>
              <a:defRPr/>
            </a:pPr>
            <a:r>
              <a:rPr lang="en-US" sz="1400" kern="0" dirty="0" smtClean="0">
                <a:latin typeface="Verdana" pitchFamily="34" charset="0"/>
                <a:ea typeface="굴림" charset="-127"/>
                <a:cs typeface="+mn-cs"/>
              </a:rPr>
              <a:t>More than 160,000 applications</a:t>
            </a:r>
          </a:p>
          <a:p>
            <a:pPr marL="800100" lvl="1" indent="-342900">
              <a:lnSpc>
                <a:spcPct val="150000"/>
              </a:lnSpc>
              <a:spcBef>
                <a:spcPct val="20000"/>
              </a:spcBef>
              <a:buFontTx/>
              <a:buChar char="•"/>
              <a:defRPr/>
            </a:pPr>
            <a:r>
              <a:rPr lang="en-US" sz="1400" kern="0" dirty="0" smtClean="0">
                <a:latin typeface="Verdana" pitchFamily="34" charset="0"/>
                <a:ea typeface="굴림" charset="-127"/>
                <a:cs typeface="+mn-cs"/>
              </a:rPr>
              <a:t>More than 200,000 exams – some exams have two parts</a:t>
            </a:r>
          </a:p>
          <a:p>
            <a:pPr marL="342900" indent="-342900">
              <a:lnSpc>
                <a:spcPct val="150000"/>
              </a:lnSpc>
              <a:spcBef>
                <a:spcPct val="20000"/>
              </a:spcBef>
              <a:buFontTx/>
              <a:buChar char="•"/>
              <a:defRPr/>
            </a:pPr>
            <a:r>
              <a:rPr lang="en-US" sz="1600" b="1" kern="0" dirty="0" smtClean="0">
                <a:latin typeface="Verdana" pitchFamily="34" charset="0"/>
                <a:ea typeface="굴림" charset="-127"/>
                <a:cs typeface="+mn-cs"/>
              </a:rPr>
              <a:t>Autumn term</a:t>
            </a:r>
          </a:p>
          <a:p>
            <a:pPr marL="800100" lvl="1" indent="-342900">
              <a:lnSpc>
                <a:spcPct val="150000"/>
              </a:lnSpc>
              <a:spcBef>
                <a:spcPct val="20000"/>
              </a:spcBef>
              <a:buFontTx/>
              <a:buChar char="•"/>
              <a:defRPr/>
            </a:pPr>
            <a:r>
              <a:rPr lang="en-US" sz="1400" kern="0" dirty="0" smtClean="0">
                <a:latin typeface="Verdana" pitchFamily="34" charset="0"/>
                <a:ea typeface="굴림" charset="-127"/>
                <a:cs typeface="+mn-cs"/>
              </a:rPr>
              <a:t>Around 10% of students apply for exams in autumn term</a:t>
            </a:r>
          </a:p>
          <a:p>
            <a:pPr marL="342900" indent="-342900">
              <a:lnSpc>
                <a:spcPct val="150000"/>
              </a:lnSpc>
              <a:spcBef>
                <a:spcPct val="20000"/>
              </a:spcBef>
              <a:buFontTx/>
              <a:buChar char="•"/>
              <a:defRPr/>
            </a:pPr>
            <a:r>
              <a:rPr lang="en-US" sz="1600" b="1" kern="0" dirty="0" smtClean="0">
                <a:latin typeface="Verdana" pitchFamily="34" charset="0"/>
                <a:ea typeface="굴림" charset="-127"/>
                <a:cs typeface="+mn-cs"/>
              </a:rPr>
              <a:t>Certificates</a:t>
            </a:r>
          </a:p>
          <a:p>
            <a:pPr marL="800100" lvl="1" indent="-342900">
              <a:lnSpc>
                <a:spcPct val="150000"/>
              </a:lnSpc>
              <a:spcBef>
                <a:spcPct val="20000"/>
              </a:spcBef>
              <a:buFontTx/>
              <a:buChar char="•"/>
              <a:defRPr/>
            </a:pPr>
            <a:r>
              <a:rPr lang="en-US" sz="1400" kern="0" dirty="0" smtClean="0">
                <a:latin typeface="Verdana" pitchFamily="34" charset="0"/>
                <a:ea typeface="굴림" charset="-127"/>
                <a:cs typeface="+mn-cs"/>
              </a:rPr>
              <a:t>Gymnasium</a:t>
            </a:r>
          </a:p>
          <a:p>
            <a:pPr marL="800100" lvl="1" indent="-342900">
              <a:lnSpc>
                <a:spcPct val="150000"/>
              </a:lnSpc>
              <a:spcBef>
                <a:spcPct val="20000"/>
              </a:spcBef>
              <a:buFontTx/>
              <a:buChar char="•"/>
              <a:defRPr/>
            </a:pPr>
            <a:r>
              <a:rPr lang="en-US" sz="1400" kern="0" dirty="0" smtClean="0">
                <a:latin typeface="Verdana" pitchFamily="34" charset="0"/>
                <a:ea typeface="굴림" charset="-127"/>
                <a:cs typeface="+mn-cs"/>
              </a:rPr>
              <a:t>Vocational schools</a:t>
            </a:r>
          </a:p>
          <a:p>
            <a:pPr marL="800100" lvl="1" indent="-342900">
              <a:lnSpc>
                <a:spcPct val="150000"/>
              </a:lnSpc>
              <a:spcBef>
                <a:spcPct val="20000"/>
              </a:spcBef>
              <a:buFontTx/>
              <a:buChar char="•"/>
              <a:defRPr/>
            </a:pPr>
            <a:r>
              <a:rPr lang="en-US" sz="1400" kern="0" dirty="0" smtClean="0">
                <a:latin typeface="Verdana" pitchFamily="34" charset="0"/>
                <a:ea typeface="굴림" charset="-127"/>
                <a:cs typeface="+mn-cs"/>
              </a:rPr>
              <a:t>Foreign participants</a:t>
            </a:r>
          </a:p>
          <a:p>
            <a:pPr marL="800100" lvl="1" indent="-342900">
              <a:lnSpc>
                <a:spcPct val="150000"/>
              </a:lnSpc>
              <a:spcBef>
                <a:spcPct val="20000"/>
              </a:spcBef>
              <a:buFontTx/>
              <a:buChar char="•"/>
              <a:defRPr/>
            </a:pPr>
            <a:r>
              <a:rPr lang="en-US" sz="1400" kern="0" dirty="0" smtClean="0">
                <a:latin typeface="Verdana" pitchFamily="34" charset="0"/>
                <a:ea typeface="굴림" charset="-127"/>
                <a:cs typeface="+mn-cs"/>
              </a:rPr>
              <a:t>Students graduated from high school before school year </a:t>
            </a:r>
            <a:r>
              <a:rPr lang="en-US" sz="1400" kern="0" dirty="0" smtClean="0">
                <a:latin typeface="Verdana" pitchFamily="34" charset="0"/>
                <a:ea typeface="굴림" charset="-127"/>
                <a:cs typeface="+mn-cs"/>
              </a:rPr>
              <a:t>2009/2010</a:t>
            </a:r>
            <a:endParaRPr lang="hr-HR" sz="1400" kern="0" dirty="0" smtClean="0">
              <a:latin typeface="Verdana" pitchFamily="34" charset="0"/>
              <a:ea typeface="굴림" charset="-127"/>
              <a:cs typeface="+mn-cs"/>
            </a:endParaRPr>
          </a:p>
          <a:p>
            <a:pPr marL="800100" lvl="1" indent="-342900">
              <a:lnSpc>
                <a:spcPct val="150000"/>
              </a:lnSpc>
              <a:spcBef>
                <a:spcPct val="20000"/>
              </a:spcBef>
              <a:buFontTx/>
              <a:buChar char="•"/>
              <a:defRPr/>
            </a:pPr>
            <a:r>
              <a:rPr lang="en-US" sz="1400" kern="0" dirty="0">
                <a:latin typeface="Verdana" pitchFamily="34" charset="0"/>
                <a:ea typeface="굴림" charset="-127"/>
                <a:cs typeface="+mn-cs"/>
              </a:rPr>
              <a:t>Multiple admission to </a:t>
            </a:r>
            <a:r>
              <a:rPr lang="en-US" sz="1400" kern="0" dirty="0" smtClean="0">
                <a:latin typeface="Verdana" pitchFamily="34" charset="0"/>
                <a:ea typeface="굴림" charset="-127"/>
                <a:cs typeface="+mn-cs"/>
              </a:rPr>
              <a:t>exams</a:t>
            </a:r>
            <a:endParaRPr lang="en-US" sz="1400" kern="0" dirty="0">
              <a:latin typeface="Verdana" pitchFamily="34" charset="0"/>
              <a:ea typeface="굴림" charset="-127"/>
              <a:cs typeface="+mn-cs"/>
            </a:endParaRPr>
          </a:p>
        </p:txBody>
      </p:sp>
      <p:grpSp>
        <p:nvGrpSpPr>
          <p:cNvPr id="10" name="Group 9"/>
          <p:cNvGrpSpPr/>
          <p:nvPr/>
        </p:nvGrpSpPr>
        <p:grpSpPr>
          <a:xfrm>
            <a:off x="236538" y="6165850"/>
            <a:ext cx="8799512" cy="534988"/>
            <a:chOff x="236538" y="6165850"/>
            <a:chExt cx="8799512" cy="534988"/>
          </a:xfrm>
        </p:grpSpPr>
        <p:sp>
          <p:nvSpPr>
            <p:cNvPr id="11" name="TextBox 6"/>
            <p:cNvSpPr txBox="1">
              <a:spLocks noChangeArrowheads="1"/>
            </p:cNvSpPr>
            <p:nvPr/>
          </p:nvSpPr>
          <p:spPr bwMode="auto">
            <a:xfrm>
              <a:off x="612068" y="6237312"/>
              <a:ext cx="7702293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algn="ctr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algn="ctr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algn="ctr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algn="ctr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algn="ctr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sr-Latn-RS" sz="1200" dirty="0" smtClean="0"/>
                <a:t>University of Zagreb, Faculty of Electrical Engineering and Computing, Department of Applied Computing</a:t>
              </a:r>
              <a:endParaRPr lang="en-US" altLang="sr-Latn-RS" sz="1200" dirty="0"/>
            </a:p>
          </p:txBody>
        </p:sp>
        <p:pic>
          <p:nvPicPr>
            <p:cNvPr id="12" name="Picture 2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6538" y="6165850"/>
              <a:ext cx="375529" cy="50319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3" name="Picture 3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316051" y="6237735"/>
              <a:ext cx="719999" cy="4631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3069198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323850" y="260350"/>
            <a:ext cx="7632700" cy="715963"/>
          </a:xfrm>
        </p:spPr>
        <p:txBody>
          <a:bodyPr/>
          <a:lstStyle/>
          <a:p>
            <a:r>
              <a:rPr lang="en-US" altLang="sr-Latn-RS" sz="3600" dirty="0" smtClean="0"/>
              <a:t>Legislation</a:t>
            </a:r>
          </a:p>
        </p:txBody>
      </p:sp>
      <p:sp>
        <p:nvSpPr>
          <p:cNvPr id="21" name="Rectangle 3"/>
          <p:cNvSpPr txBox="1">
            <a:spLocks noChangeArrowheads="1"/>
          </p:cNvSpPr>
          <p:nvPr/>
        </p:nvSpPr>
        <p:spPr bwMode="auto">
          <a:xfrm>
            <a:off x="661988" y="1268760"/>
            <a:ext cx="7726362" cy="4608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lnSpc>
                <a:spcPct val="150000"/>
              </a:lnSpc>
              <a:spcBef>
                <a:spcPct val="20000"/>
              </a:spcBef>
              <a:buFontTx/>
              <a:buChar char="•"/>
              <a:defRPr/>
            </a:pPr>
            <a:r>
              <a:rPr lang="en-US" sz="1600" b="1" kern="0" dirty="0" smtClean="0">
                <a:latin typeface="Verdana" pitchFamily="34" charset="0"/>
                <a:ea typeface="굴림" charset="-127"/>
                <a:cs typeface="+mn-cs"/>
              </a:rPr>
              <a:t>National </a:t>
            </a:r>
            <a:r>
              <a:rPr lang="en-US" sz="1600" b="1" kern="0" dirty="0">
                <a:latin typeface="Verdana" pitchFamily="34" charset="0"/>
                <a:ea typeface="굴림" charset="-127"/>
                <a:cs typeface="+mn-cs"/>
              </a:rPr>
              <a:t>Centre for External Evaluation of </a:t>
            </a:r>
            <a:r>
              <a:rPr lang="en-US" sz="1600" b="1" kern="0" dirty="0" smtClean="0">
                <a:latin typeface="Verdana" pitchFamily="34" charset="0"/>
                <a:ea typeface="굴림" charset="-127"/>
                <a:cs typeface="+mn-cs"/>
              </a:rPr>
              <a:t>Education Act</a:t>
            </a:r>
          </a:p>
          <a:p>
            <a:pPr marL="800100" lvl="1" indent="-342900">
              <a:lnSpc>
                <a:spcPct val="150000"/>
              </a:lnSpc>
              <a:spcBef>
                <a:spcPct val="20000"/>
              </a:spcBef>
              <a:buFontTx/>
              <a:buChar char="•"/>
              <a:defRPr/>
            </a:pPr>
            <a:r>
              <a:rPr lang="en-US" sz="1400" kern="0" dirty="0" smtClean="0">
                <a:latin typeface="Verdana" pitchFamily="34" charset="0"/>
                <a:ea typeface="굴림" charset="-127"/>
                <a:cs typeface="+mn-cs"/>
              </a:rPr>
              <a:t>Regulates </a:t>
            </a:r>
            <a:r>
              <a:rPr lang="en-US" sz="1400" kern="0" dirty="0">
                <a:latin typeface="Verdana" pitchFamily="34" charset="0"/>
                <a:ea typeface="굴림" charset="-127"/>
                <a:cs typeface="+mn-cs"/>
              </a:rPr>
              <a:t>the </a:t>
            </a:r>
            <a:r>
              <a:rPr lang="en-US" sz="1400" kern="0" dirty="0" smtClean="0">
                <a:latin typeface="Verdana" pitchFamily="34" charset="0"/>
                <a:ea typeface="굴림" charset="-127"/>
                <a:cs typeface="+mn-cs"/>
              </a:rPr>
              <a:t>activity, structure </a:t>
            </a:r>
            <a:r>
              <a:rPr lang="en-US" sz="1400" kern="0" dirty="0">
                <a:latin typeface="Verdana" pitchFamily="34" charset="0"/>
                <a:ea typeface="굴림" charset="-127"/>
                <a:cs typeface="+mn-cs"/>
              </a:rPr>
              <a:t>and other matters of importance for the performance of activities of the </a:t>
            </a:r>
            <a:r>
              <a:rPr lang="en-US" sz="1400" kern="0" dirty="0" smtClean="0">
                <a:latin typeface="Verdana" pitchFamily="34" charset="0"/>
                <a:ea typeface="굴림" charset="-127"/>
              </a:rPr>
              <a:t>NCEEE</a:t>
            </a:r>
            <a:endParaRPr lang="en-US" sz="1400" kern="0" dirty="0" smtClean="0">
              <a:latin typeface="Verdana" pitchFamily="34" charset="0"/>
              <a:ea typeface="굴림" charset="-127"/>
              <a:cs typeface="+mn-cs"/>
            </a:endParaRPr>
          </a:p>
          <a:p>
            <a:pPr marL="342900" indent="-342900">
              <a:lnSpc>
                <a:spcPct val="150000"/>
              </a:lnSpc>
              <a:spcBef>
                <a:spcPct val="20000"/>
              </a:spcBef>
              <a:buFontTx/>
              <a:buChar char="•"/>
              <a:defRPr/>
            </a:pPr>
            <a:r>
              <a:rPr lang="en-US" sz="1600" b="1" kern="0" dirty="0" smtClean="0">
                <a:latin typeface="Verdana" pitchFamily="34" charset="0"/>
                <a:ea typeface="굴림" charset="-127"/>
                <a:cs typeface="+mn-cs"/>
              </a:rPr>
              <a:t>Ordinance on the taking of state matura exams </a:t>
            </a:r>
          </a:p>
          <a:p>
            <a:pPr marL="800100" lvl="1" indent="-342900">
              <a:lnSpc>
                <a:spcPct val="150000"/>
              </a:lnSpc>
              <a:spcBef>
                <a:spcPct val="20000"/>
              </a:spcBef>
              <a:buFontTx/>
              <a:buChar char="•"/>
              <a:defRPr/>
            </a:pPr>
            <a:r>
              <a:rPr lang="en-US" sz="1400" kern="0" dirty="0" smtClean="0">
                <a:latin typeface="Verdana" pitchFamily="34" charset="0"/>
                <a:ea typeface="굴림" charset="-127"/>
                <a:cs typeface="+mn-cs"/>
              </a:rPr>
              <a:t>Prescribes </a:t>
            </a:r>
            <a:r>
              <a:rPr lang="en-US" sz="1400" kern="0" dirty="0">
                <a:latin typeface="Verdana" pitchFamily="34" charset="0"/>
                <a:ea typeface="굴림" charset="-127"/>
                <a:cs typeface="+mn-cs"/>
              </a:rPr>
              <a:t>the content, conditions, manner and procedure </a:t>
            </a:r>
            <a:r>
              <a:rPr lang="en-US" sz="1400" kern="0" dirty="0" smtClean="0">
                <a:latin typeface="Verdana" pitchFamily="34" charset="0"/>
                <a:ea typeface="굴림" charset="-127"/>
                <a:cs typeface="+mn-cs"/>
              </a:rPr>
              <a:t>of taking </a:t>
            </a:r>
            <a:r>
              <a:rPr lang="en-US" sz="1400" kern="0" dirty="0">
                <a:latin typeface="Verdana" pitchFamily="34" charset="0"/>
                <a:ea typeface="굴림" charset="-127"/>
                <a:cs typeface="+mn-cs"/>
              </a:rPr>
              <a:t>the state </a:t>
            </a:r>
            <a:r>
              <a:rPr lang="en-US" sz="1400" kern="0" dirty="0" smtClean="0">
                <a:latin typeface="Verdana" pitchFamily="34" charset="0"/>
                <a:ea typeface="굴림" charset="-127"/>
                <a:cs typeface="+mn-cs"/>
              </a:rPr>
              <a:t>matura and </a:t>
            </a:r>
            <a:r>
              <a:rPr lang="en-US" sz="1400" kern="0" dirty="0">
                <a:latin typeface="Verdana" pitchFamily="34" charset="0"/>
                <a:ea typeface="굴림" charset="-127"/>
                <a:cs typeface="+mn-cs"/>
              </a:rPr>
              <a:t>the state </a:t>
            </a:r>
            <a:r>
              <a:rPr lang="en-US" sz="1400" kern="0" dirty="0" smtClean="0">
                <a:latin typeface="Verdana" pitchFamily="34" charset="0"/>
                <a:ea typeface="굴림" charset="-127"/>
                <a:cs typeface="+mn-cs"/>
              </a:rPr>
              <a:t>matura exam</a:t>
            </a:r>
          </a:p>
          <a:p>
            <a:pPr marL="342900" indent="-342900">
              <a:lnSpc>
                <a:spcPct val="150000"/>
              </a:lnSpc>
              <a:spcBef>
                <a:spcPct val="20000"/>
              </a:spcBef>
              <a:buFontTx/>
              <a:buChar char="•"/>
              <a:defRPr/>
            </a:pPr>
            <a:r>
              <a:rPr lang="en-US" sz="1600" b="1" kern="0" dirty="0">
                <a:latin typeface="Verdana" pitchFamily="34" charset="0"/>
                <a:ea typeface="굴림" charset="-127"/>
                <a:cs typeface="+mn-cs"/>
              </a:rPr>
              <a:t>Information Security </a:t>
            </a:r>
            <a:r>
              <a:rPr lang="en-US" sz="1600" b="1" kern="0" dirty="0" smtClean="0">
                <a:latin typeface="Verdana" pitchFamily="34" charset="0"/>
                <a:ea typeface="굴림" charset="-127"/>
                <a:cs typeface="+mn-cs"/>
              </a:rPr>
              <a:t>Act</a:t>
            </a:r>
          </a:p>
          <a:p>
            <a:pPr marL="342900" indent="-342900">
              <a:lnSpc>
                <a:spcPct val="150000"/>
              </a:lnSpc>
              <a:spcBef>
                <a:spcPct val="20000"/>
              </a:spcBef>
              <a:buFontTx/>
              <a:buChar char="•"/>
              <a:defRPr/>
            </a:pPr>
            <a:r>
              <a:rPr lang="en-US" sz="1600" b="1" kern="0" dirty="0">
                <a:latin typeface="Verdana" pitchFamily="34" charset="0"/>
                <a:ea typeface="굴림" charset="-127"/>
                <a:cs typeface="+mn-cs"/>
              </a:rPr>
              <a:t>Classified Information </a:t>
            </a:r>
            <a:r>
              <a:rPr lang="en-US" sz="1600" b="1" kern="0" dirty="0" smtClean="0">
                <a:latin typeface="Verdana" pitchFamily="34" charset="0"/>
                <a:ea typeface="굴림" charset="-127"/>
                <a:cs typeface="+mn-cs"/>
              </a:rPr>
              <a:t>Act</a:t>
            </a:r>
          </a:p>
          <a:p>
            <a:pPr marL="342900" indent="-342900">
              <a:lnSpc>
                <a:spcPct val="150000"/>
              </a:lnSpc>
              <a:spcBef>
                <a:spcPct val="20000"/>
              </a:spcBef>
              <a:buFontTx/>
              <a:buChar char="•"/>
              <a:defRPr/>
            </a:pPr>
            <a:r>
              <a:rPr lang="en-US" sz="1600" b="1" kern="0" dirty="0">
                <a:latin typeface="Verdana" pitchFamily="34" charset="0"/>
                <a:ea typeface="굴림" charset="-127"/>
                <a:cs typeface="+mn-cs"/>
              </a:rPr>
              <a:t>Personal Data Protection Act</a:t>
            </a:r>
            <a:endParaRPr lang="en-US" sz="1600" b="1" kern="0" dirty="0" smtClean="0">
              <a:latin typeface="Verdana" pitchFamily="34" charset="0"/>
              <a:ea typeface="굴림" charset="-127"/>
              <a:cs typeface="+mn-cs"/>
            </a:endParaRPr>
          </a:p>
        </p:txBody>
      </p:sp>
      <p:grpSp>
        <p:nvGrpSpPr>
          <p:cNvPr id="10" name="Group 9"/>
          <p:cNvGrpSpPr/>
          <p:nvPr/>
        </p:nvGrpSpPr>
        <p:grpSpPr>
          <a:xfrm>
            <a:off x="236538" y="6165850"/>
            <a:ext cx="8799512" cy="534988"/>
            <a:chOff x="236538" y="6165850"/>
            <a:chExt cx="8799512" cy="534988"/>
          </a:xfrm>
        </p:grpSpPr>
        <p:sp>
          <p:nvSpPr>
            <p:cNvPr id="11" name="TextBox 6"/>
            <p:cNvSpPr txBox="1">
              <a:spLocks noChangeArrowheads="1"/>
            </p:cNvSpPr>
            <p:nvPr/>
          </p:nvSpPr>
          <p:spPr bwMode="auto">
            <a:xfrm>
              <a:off x="612068" y="6237312"/>
              <a:ext cx="7702293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algn="ctr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algn="ctr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algn="ctr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algn="ctr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algn="ctr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sr-Latn-RS" sz="1200" dirty="0" smtClean="0"/>
                <a:t>University of Zagreb, Faculty of Electrical Engineering and Computing, Department of Applied Computing</a:t>
              </a:r>
              <a:endParaRPr lang="en-US" altLang="sr-Latn-RS" sz="1200" dirty="0"/>
            </a:p>
          </p:txBody>
        </p:sp>
        <p:pic>
          <p:nvPicPr>
            <p:cNvPr id="12" name="Picture 2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6538" y="6165850"/>
              <a:ext cx="375529" cy="50319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3" name="Picture 3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316051" y="6237735"/>
              <a:ext cx="719999" cy="4631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1112881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323850" y="260350"/>
            <a:ext cx="7632700" cy="709662"/>
          </a:xfrm>
        </p:spPr>
        <p:txBody>
          <a:bodyPr/>
          <a:lstStyle/>
          <a:p>
            <a:r>
              <a:rPr lang="en-US" altLang="sr-Latn-RS" sz="3600" dirty="0"/>
              <a:t>The structure </a:t>
            </a:r>
            <a:r>
              <a:rPr lang="en-US" altLang="sr-Latn-RS" sz="3600" dirty="0" smtClean="0"/>
              <a:t>of the exam</a:t>
            </a:r>
            <a:endParaRPr lang="en-US" altLang="sr-Latn-RS" sz="3600" dirty="0"/>
          </a:p>
        </p:txBody>
      </p:sp>
      <p:sp>
        <p:nvSpPr>
          <p:cNvPr id="21" name="Rectangle 3"/>
          <p:cNvSpPr txBox="1">
            <a:spLocks noChangeArrowheads="1"/>
          </p:cNvSpPr>
          <p:nvPr/>
        </p:nvSpPr>
        <p:spPr bwMode="auto">
          <a:xfrm>
            <a:off x="661988" y="1268760"/>
            <a:ext cx="7726362" cy="4608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lnSpc>
                <a:spcPct val="150000"/>
              </a:lnSpc>
              <a:spcBef>
                <a:spcPct val="20000"/>
              </a:spcBef>
              <a:buFontTx/>
              <a:buChar char="•"/>
              <a:defRPr/>
            </a:pPr>
            <a:r>
              <a:rPr lang="en-US" sz="1600" b="1" kern="0" dirty="0" smtClean="0">
                <a:latin typeface="Verdana" pitchFamily="34" charset="0"/>
                <a:ea typeface="굴림" charset="-127"/>
                <a:cs typeface="+mn-cs"/>
              </a:rPr>
              <a:t>Exam items</a:t>
            </a:r>
          </a:p>
          <a:p>
            <a:pPr marL="800100" lvl="1" indent="-342900">
              <a:lnSpc>
                <a:spcPct val="150000"/>
              </a:lnSpc>
              <a:spcBef>
                <a:spcPct val="20000"/>
              </a:spcBef>
              <a:buFontTx/>
              <a:buChar char="•"/>
              <a:defRPr/>
            </a:pPr>
            <a:r>
              <a:rPr lang="en-US" sz="1400" kern="0" dirty="0" smtClean="0">
                <a:latin typeface="Verdana" pitchFamily="34" charset="0"/>
                <a:ea typeface="굴림" charset="-127"/>
                <a:cs typeface="+mn-cs"/>
              </a:rPr>
              <a:t>Questions booklet (up to 40 pages)</a:t>
            </a:r>
          </a:p>
          <a:p>
            <a:pPr marL="800100" lvl="1" indent="-342900">
              <a:lnSpc>
                <a:spcPct val="150000"/>
              </a:lnSpc>
              <a:spcBef>
                <a:spcPct val="20000"/>
              </a:spcBef>
              <a:buFontTx/>
              <a:buChar char="•"/>
              <a:defRPr/>
            </a:pPr>
            <a:r>
              <a:rPr lang="en-US" sz="1400" kern="0" dirty="0" smtClean="0">
                <a:latin typeface="Verdana" pitchFamily="34" charset="0"/>
                <a:ea typeface="굴림" charset="-127"/>
                <a:cs typeface="+mn-cs"/>
              </a:rPr>
              <a:t>Form for students’/reviewer answers</a:t>
            </a:r>
          </a:p>
          <a:p>
            <a:pPr marL="800100" lvl="1" indent="-342900">
              <a:lnSpc>
                <a:spcPct val="150000"/>
              </a:lnSpc>
              <a:spcBef>
                <a:spcPct val="20000"/>
              </a:spcBef>
              <a:buFontTx/>
              <a:buChar char="•"/>
              <a:defRPr/>
            </a:pPr>
            <a:r>
              <a:rPr lang="en-US" sz="1400" kern="0" dirty="0" smtClean="0">
                <a:latin typeface="Verdana" pitchFamily="34" charset="0"/>
                <a:ea typeface="굴림" charset="-127"/>
                <a:cs typeface="+mn-cs"/>
              </a:rPr>
              <a:t>Concept booklet</a:t>
            </a:r>
          </a:p>
          <a:p>
            <a:pPr marL="800100" lvl="1" indent="-342900">
              <a:lnSpc>
                <a:spcPct val="150000"/>
              </a:lnSpc>
              <a:spcBef>
                <a:spcPct val="20000"/>
              </a:spcBef>
              <a:buFontTx/>
              <a:buChar char="•"/>
              <a:defRPr/>
            </a:pPr>
            <a:r>
              <a:rPr lang="en-US" sz="1400" kern="0" dirty="0" smtClean="0">
                <a:latin typeface="Verdana" pitchFamily="34" charset="0"/>
                <a:ea typeface="굴림" charset="-127"/>
                <a:cs typeface="+mn-cs"/>
              </a:rPr>
              <a:t>Exams are modified for students with special needs (large font, </a:t>
            </a:r>
            <a:r>
              <a:rPr lang="en-US" sz="1400" kern="0" dirty="0" smtClean="0">
                <a:latin typeface="Verdana" pitchFamily="34" charset="0"/>
                <a:ea typeface="굴림" charset="-127"/>
                <a:cs typeface="+mn-cs"/>
              </a:rPr>
              <a:t>Braille</a:t>
            </a:r>
            <a:r>
              <a:rPr lang="en-US" sz="1400" kern="0" dirty="0" smtClean="0">
                <a:latin typeface="Verdana" pitchFamily="34" charset="0"/>
                <a:ea typeface="굴림" charset="-127"/>
                <a:cs typeface="+mn-cs"/>
              </a:rPr>
              <a:t>…)</a:t>
            </a:r>
          </a:p>
          <a:p>
            <a:pPr marL="342900" indent="-342900">
              <a:lnSpc>
                <a:spcPct val="150000"/>
              </a:lnSpc>
              <a:spcBef>
                <a:spcPct val="20000"/>
              </a:spcBef>
              <a:buFontTx/>
              <a:buChar char="•"/>
              <a:defRPr/>
            </a:pPr>
            <a:r>
              <a:rPr lang="en-US" sz="1600" b="1" kern="0" dirty="0" smtClean="0">
                <a:latin typeface="Verdana" pitchFamily="34" charset="0"/>
                <a:ea typeface="굴림" charset="-127"/>
                <a:cs typeface="+mn-cs"/>
              </a:rPr>
              <a:t>Multiple exam versions for each subject</a:t>
            </a:r>
          </a:p>
          <a:p>
            <a:pPr marL="800100" lvl="1" indent="-342900">
              <a:lnSpc>
                <a:spcPct val="150000"/>
              </a:lnSpc>
              <a:spcBef>
                <a:spcPct val="20000"/>
              </a:spcBef>
              <a:buFontTx/>
              <a:buChar char="•"/>
              <a:defRPr/>
            </a:pPr>
            <a:r>
              <a:rPr lang="en-US" sz="1400" kern="0" dirty="0" smtClean="0">
                <a:latin typeface="Verdana" pitchFamily="34" charset="0"/>
                <a:ea typeface="굴림" charset="-127"/>
                <a:cs typeface="+mn-cs"/>
              </a:rPr>
              <a:t>4 versions each year – one is used</a:t>
            </a:r>
          </a:p>
          <a:p>
            <a:pPr marL="800100" lvl="1" indent="-342900">
              <a:lnSpc>
                <a:spcPct val="150000"/>
              </a:lnSpc>
              <a:spcBef>
                <a:spcPct val="20000"/>
              </a:spcBef>
              <a:buFontTx/>
              <a:buChar char="•"/>
              <a:defRPr/>
            </a:pPr>
            <a:r>
              <a:rPr lang="en-US" sz="1400" kern="0" dirty="0" smtClean="0">
                <a:latin typeface="Verdana" pitchFamily="34" charset="0"/>
                <a:ea typeface="굴림" charset="-127"/>
                <a:cs typeface="+mn-cs"/>
              </a:rPr>
              <a:t>Each version has different questions</a:t>
            </a:r>
          </a:p>
          <a:p>
            <a:pPr marL="800100" lvl="1" indent="-342900">
              <a:lnSpc>
                <a:spcPct val="150000"/>
              </a:lnSpc>
              <a:spcBef>
                <a:spcPct val="20000"/>
              </a:spcBef>
              <a:buFontTx/>
              <a:buChar char="•"/>
              <a:defRPr/>
            </a:pPr>
            <a:r>
              <a:rPr lang="en-US" sz="1400" kern="0" dirty="0" smtClean="0">
                <a:latin typeface="Verdana" pitchFamily="34" charset="0"/>
                <a:ea typeface="굴림" charset="-127"/>
                <a:cs typeface="+mn-cs"/>
              </a:rPr>
              <a:t>Number of questions and/or structure can vary for each version</a:t>
            </a:r>
          </a:p>
          <a:p>
            <a:pPr marL="342900" indent="-342900">
              <a:lnSpc>
                <a:spcPct val="150000"/>
              </a:lnSpc>
              <a:spcBef>
                <a:spcPct val="20000"/>
              </a:spcBef>
              <a:buFontTx/>
              <a:buChar char="•"/>
              <a:defRPr/>
            </a:pPr>
            <a:r>
              <a:rPr lang="en-US" sz="1600" b="1" kern="0" dirty="0" smtClean="0">
                <a:latin typeface="Verdana" pitchFamily="34" charset="0"/>
                <a:ea typeface="굴림" charset="-127"/>
                <a:cs typeface="+mn-cs"/>
              </a:rPr>
              <a:t>Future work (NCEEE plans)</a:t>
            </a:r>
          </a:p>
          <a:p>
            <a:pPr marL="800100" lvl="1" indent="-342900">
              <a:lnSpc>
                <a:spcPct val="150000"/>
              </a:lnSpc>
              <a:spcBef>
                <a:spcPct val="20000"/>
              </a:spcBef>
              <a:buFontTx/>
              <a:buChar char="•"/>
              <a:defRPr/>
            </a:pPr>
            <a:r>
              <a:rPr lang="en-US" sz="1400" kern="0" dirty="0" smtClean="0">
                <a:latin typeface="Verdana" pitchFamily="34" charset="0"/>
                <a:ea typeface="굴림" charset="-127"/>
                <a:cs typeface="+mn-cs"/>
              </a:rPr>
              <a:t>Standardization of exam structure</a:t>
            </a:r>
          </a:p>
          <a:p>
            <a:pPr marL="800100" lvl="1" indent="-342900">
              <a:lnSpc>
                <a:spcPct val="150000"/>
              </a:lnSpc>
              <a:spcBef>
                <a:spcPct val="20000"/>
              </a:spcBef>
              <a:buFontTx/>
              <a:buChar char="•"/>
              <a:defRPr/>
            </a:pPr>
            <a:r>
              <a:rPr lang="en-US" sz="1400" kern="0" dirty="0" smtClean="0">
                <a:latin typeface="Verdana" pitchFamily="34" charset="0"/>
                <a:ea typeface="굴림" charset="-127"/>
                <a:cs typeface="+mn-cs"/>
              </a:rPr>
              <a:t>Questions data bank</a:t>
            </a:r>
          </a:p>
        </p:txBody>
      </p:sp>
      <p:grpSp>
        <p:nvGrpSpPr>
          <p:cNvPr id="10" name="Group 9"/>
          <p:cNvGrpSpPr/>
          <p:nvPr/>
        </p:nvGrpSpPr>
        <p:grpSpPr>
          <a:xfrm>
            <a:off x="236538" y="6165850"/>
            <a:ext cx="8799512" cy="534988"/>
            <a:chOff x="236538" y="6165850"/>
            <a:chExt cx="8799512" cy="534988"/>
          </a:xfrm>
        </p:grpSpPr>
        <p:sp>
          <p:nvSpPr>
            <p:cNvPr id="11" name="TextBox 6"/>
            <p:cNvSpPr txBox="1">
              <a:spLocks noChangeArrowheads="1"/>
            </p:cNvSpPr>
            <p:nvPr/>
          </p:nvSpPr>
          <p:spPr bwMode="auto">
            <a:xfrm>
              <a:off x="612068" y="6237312"/>
              <a:ext cx="7702293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algn="ctr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algn="ctr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algn="ctr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algn="ctr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algn="ctr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sr-Latn-RS" sz="1200" dirty="0" smtClean="0"/>
                <a:t>University of Zagreb, Faculty of Electrical Engineering and Computing, Department of Applied Computing</a:t>
              </a:r>
              <a:endParaRPr lang="en-US" altLang="sr-Latn-RS" sz="1200" dirty="0"/>
            </a:p>
          </p:txBody>
        </p:sp>
        <p:pic>
          <p:nvPicPr>
            <p:cNvPr id="12" name="Picture 2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6538" y="6165850"/>
              <a:ext cx="375529" cy="50319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3" name="Picture 3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316051" y="6237735"/>
              <a:ext cx="719999" cy="4631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5346248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323850" y="260350"/>
            <a:ext cx="7632700" cy="709662"/>
          </a:xfrm>
        </p:spPr>
        <p:txBody>
          <a:bodyPr/>
          <a:lstStyle/>
          <a:p>
            <a:r>
              <a:rPr lang="en-US" altLang="sr-Latn-RS" sz="3600" dirty="0" smtClean="0"/>
              <a:t>Questions booklet</a:t>
            </a:r>
            <a:endParaRPr lang="en-US" altLang="sr-Latn-RS" sz="3600" dirty="0"/>
          </a:p>
        </p:txBody>
      </p:sp>
      <p:grpSp>
        <p:nvGrpSpPr>
          <p:cNvPr id="10" name="Group 9"/>
          <p:cNvGrpSpPr/>
          <p:nvPr/>
        </p:nvGrpSpPr>
        <p:grpSpPr>
          <a:xfrm>
            <a:off x="236538" y="6165850"/>
            <a:ext cx="8799512" cy="534988"/>
            <a:chOff x="236538" y="6165850"/>
            <a:chExt cx="8799512" cy="534988"/>
          </a:xfrm>
        </p:grpSpPr>
        <p:sp>
          <p:nvSpPr>
            <p:cNvPr id="11" name="TextBox 6"/>
            <p:cNvSpPr txBox="1">
              <a:spLocks noChangeArrowheads="1"/>
            </p:cNvSpPr>
            <p:nvPr/>
          </p:nvSpPr>
          <p:spPr bwMode="auto">
            <a:xfrm>
              <a:off x="612068" y="6237312"/>
              <a:ext cx="7702293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algn="ctr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algn="ctr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algn="ctr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algn="ctr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algn="ctr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sr-Latn-RS" sz="1200" dirty="0" smtClean="0"/>
                <a:t>University of Zagreb, Faculty of Electrical Engineering and Computing, Department of Applied Computing</a:t>
              </a:r>
              <a:endParaRPr lang="en-US" altLang="sr-Latn-RS" sz="1200" dirty="0"/>
            </a:p>
          </p:txBody>
        </p:sp>
        <p:pic>
          <p:nvPicPr>
            <p:cNvPr id="12" name="Picture 2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6538" y="6165850"/>
              <a:ext cx="375529" cy="50319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3" name="Picture 3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316051" y="6237735"/>
              <a:ext cx="719999" cy="4631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2" name="Picture 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95536" y="1484784"/>
            <a:ext cx="2729734" cy="3855084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059832" y="1531719"/>
            <a:ext cx="2736304" cy="3841497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940152" y="1484784"/>
            <a:ext cx="2818923" cy="38884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58134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323850" y="260350"/>
            <a:ext cx="7632700" cy="709662"/>
          </a:xfrm>
        </p:spPr>
        <p:txBody>
          <a:bodyPr/>
          <a:lstStyle/>
          <a:p>
            <a:r>
              <a:rPr lang="en-US" sz="3000" dirty="0" smtClean="0">
                <a:latin typeface="Verdana" pitchFamily="34" charset="0"/>
                <a:ea typeface="굴림" charset="-127"/>
              </a:rPr>
              <a:t>Form for </a:t>
            </a:r>
            <a:r>
              <a:rPr lang="en-US" sz="3000" dirty="0">
                <a:latin typeface="Verdana" pitchFamily="34" charset="0"/>
                <a:ea typeface="굴림" charset="-127"/>
              </a:rPr>
              <a:t>students’/reviewer answers</a:t>
            </a:r>
            <a:endParaRPr lang="en-US" altLang="sr-Latn-RS" sz="3000" dirty="0"/>
          </a:p>
        </p:txBody>
      </p:sp>
      <p:grpSp>
        <p:nvGrpSpPr>
          <p:cNvPr id="10" name="Group 9"/>
          <p:cNvGrpSpPr/>
          <p:nvPr/>
        </p:nvGrpSpPr>
        <p:grpSpPr>
          <a:xfrm>
            <a:off x="236538" y="6165850"/>
            <a:ext cx="8799512" cy="534988"/>
            <a:chOff x="236538" y="6165850"/>
            <a:chExt cx="8799512" cy="534988"/>
          </a:xfrm>
        </p:grpSpPr>
        <p:sp>
          <p:nvSpPr>
            <p:cNvPr id="11" name="TextBox 6"/>
            <p:cNvSpPr txBox="1">
              <a:spLocks noChangeArrowheads="1"/>
            </p:cNvSpPr>
            <p:nvPr/>
          </p:nvSpPr>
          <p:spPr bwMode="auto">
            <a:xfrm>
              <a:off x="612068" y="6237312"/>
              <a:ext cx="7702293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algn="ctr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algn="ctr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algn="ctr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algn="ctr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algn="ctr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sr-Latn-RS" sz="1200" dirty="0" smtClean="0"/>
                <a:t>University of Zagreb, Faculty of Electrical Engineering and Computing, Department of Applied Computing</a:t>
              </a:r>
              <a:endParaRPr lang="en-US" altLang="sr-Latn-RS" sz="1200" dirty="0"/>
            </a:p>
          </p:txBody>
        </p:sp>
        <p:pic>
          <p:nvPicPr>
            <p:cNvPr id="12" name="Picture 2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6538" y="6165850"/>
              <a:ext cx="375529" cy="50319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3" name="Picture 3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316051" y="6237735"/>
              <a:ext cx="719999" cy="4631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4" name="Picture 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785813" y="1041474"/>
            <a:ext cx="3494817" cy="48834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42581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323850" y="260350"/>
            <a:ext cx="7632700" cy="709662"/>
          </a:xfrm>
        </p:spPr>
        <p:txBody>
          <a:bodyPr/>
          <a:lstStyle/>
          <a:p>
            <a:r>
              <a:rPr lang="en-US" sz="3000" dirty="0" smtClean="0">
                <a:latin typeface="Verdana" pitchFamily="34" charset="0"/>
                <a:ea typeface="굴림" charset="-127"/>
              </a:rPr>
              <a:t>Concept booklet</a:t>
            </a:r>
            <a:endParaRPr lang="en-US" altLang="sr-Latn-RS" sz="3000" dirty="0"/>
          </a:p>
        </p:txBody>
      </p:sp>
      <p:grpSp>
        <p:nvGrpSpPr>
          <p:cNvPr id="10" name="Group 9"/>
          <p:cNvGrpSpPr/>
          <p:nvPr/>
        </p:nvGrpSpPr>
        <p:grpSpPr>
          <a:xfrm>
            <a:off x="236538" y="6165850"/>
            <a:ext cx="8799512" cy="534988"/>
            <a:chOff x="236538" y="6165850"/>
            <a:chExt cx="8799512" cy="534988"/>
          </a:xfrm>
        </p:grpSpPr>
        <p:sp>
          <p:nvSpPr>
            <p:cNvPr id="11" name="TextBox 6"/>
            <p:cNvSpPr txBox="1">
              <a:spLocks noChangeArrowheads="1"/>
            </p:cNvSpPr>
            <p:nvPr/>
          </p:nvSpPr>
          <p:spPr bwMode="auto">
            <a:xfrm>
              <a:off x="612068" y="6237312"/>
              <a:ext cx="7702293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algn="ctr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algn="ctr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algn="ctr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algn="ctr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algn="ctr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sr-Latn-RS" sz="1200" dirty="0" smtClean="0"/>
                <a:t>University of Zagreb, Faculty of Electrical Engineering and Computing, Department of Applied Computing</a:t>
              </a:r>
              <a:endParaRPr lang="en-US" altLang="sr-Latn-RS" sz="1200" dirty="0"/>
            </a:p>
          </p:txBody>
        </p:sp>
        <p:pic>
          <p:nvPicPr>
            <p:cNvPr id="12" name="Picture 2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6538" y="6165850"/>
              <a:ext cx="375529" cy="50319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3" name="Picture 3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316051" y="6237735"/>
              <a:ext cx="719999" cy="4631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3" name="Picture 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866787" y="1004549"/>
            <a:ext cx="3410426" cy="48489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93864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owerpoint-template">
  <a:themeElements>
    <a:clrScheme name="powerpoint-template-24 12">
      <a:dk1>
        <a:srgbClr val="4D4D4D"/>
      </a:dk1>
      <a:lt1>
        <a:srgbClr val="FFFFFF"/>
      </a:lt1>
      <a:dk2>
        <a:srgbClr val="4D4D4D"/>
      </a:dk2>
      <a:lt2>
        <a:srgbClr val="0045B4"/>
      </a:lt2>
      <a:accent1>
        <a:srgbClr val="0076E2"/>
      </a:accent1>
      <a:accent2>
        <a:srgbClr val="2195FF"/>
      </a:accent2>
      <a:accent3>
        <a:srgbClr val="FFFFFF"/>
      </a:accent3>
      <a:accent4>
        <a:srgbClr val="404040"/>
      </a:accent4>
      <a:accent5>
        <a:srgbClr val="AABDEE"/>
      </a:accent5>
      <a:accent6>
        <a:srgbClr val="1D87E7"/>
      </a:accent6>
      <a:hlink>
        <a:srgbClr val="00BBFE"/>
      </a:hlink>
      <a:folHlink>
        <a:srgbClr val="DDDDDD"/>
      </a:folHlink>
    </a:clrScheme>
    <a:fontScheme name="powerpoint-template-24">
      <a:majorFont>
        <a:latin typeface="Microsoft Sans Serif"/>
        <a:ea typeface=""/>
        <a:cs typeface=""/>
      </a:majorFont>
      <a:minorFont>
        <a:latin typeface="Microsoft Sans Serif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1">
          <a:gsLst>
            <a:gs pos="0">
              <a:schemeClr val="bg2">
                <a:gamma/>
                <a:tint val="26667"/>
                <a:invGamma/>
              </a:schemeClr>
            </a:gs>
            <a:gs pos="100000">
              <a:schemeClr val="bg2">
                <a:alpha val="14999"/>
              </a:schemeClr>
            </a:gs>
          </a:gsLst>
          <a:lin ang="5400000" scaled="1"/>
        </a:gra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1">
          <a:gsLst>
            <a:gs pos="0">
              <a:schemeClr val="bg2">
                <a:gamma/>
                <a:tint val="26667"/>
                <a:invGamma/>
              </a:schemeClr>
            </a:gs>
            <a:gs pos="100000">
              <a:schemeClr val="bg2">
                <a:alpha val="14999"/>
              </a:schemeClr>
            </a:gs>
          </a:gsLst>
          <a:lin ang="5400000" scaled="1"/>
        </a:gra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  <a:txDef>
      <a:spPr>
        <a:noFill/>
      </a:spPr>
      <a:bodyPr wrap="square" rtlCol="0">
        <a:spAutoFit/>
      </a:bodyPr>
      <a:lstStyle>
        <a:defPPr>
          <a:defRPr dirty="0"/>
        </a:defPPr>
      </a:lstStyle>
    </a:txDef>
  </a:objectDefaults>
  <a:extraClrSchemeLst>
    <a:extraClrScheme>
      <a:clrScheme name="powerpoint-template-24 1">
        <a:dk1>
          <a:srgbClr val="4D4D4D"/>
        </a:dk1>
        <a:lt1>
          <a:srgbClr val="FFFFFF"/>
        </a:lt1>
        <a:dk2>
          <a:srgbClr val="4D4D4D"/>
        </a:dk2>
        <a:lt2>
          <a:srgbClr val="0C209B"/>
        </a:lt2>
        <a:accent1>
          <a:srgbClr val="2167BF"/>
        </a:accent1>
        <a:accent2>
          <a:srgbClr val="C60C0D"/>
        </a:accent2>
        <a:accent3>
          <a:srgbClr val="FFFFFF"/>
        </a:accent3>
        <a:accent4>
          <a:srgbClr val="404040"/>
        </a:accent4>
        <a:accent5>
          <a:srgbClr val="ABB8DC"/>
        </a:accent5>
        <a:accent6>
          <a:srgbClr val="B30A0B"/>
        </a:accent6>
        <a:hlink>
          <a:srgbClr val="4793C7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2">
        <a:dk1>
          <a:srgbClr val="4D4D4D"/>
        </a:dk1>
        <a:lt1>
          <a:srgbClr val="FFFFFF"/>
        </a:lt1>
        <a:dk2>
          <a:srgbClr val="4D4D4D"/>
        </a:dk2>
        <a:lt2>
          <a:srgbClr val="CC0000"/>
        </a:lt2>
        <a:accent1>
          <a:srgbClr val="FF9933"/>
        </a:accent1>
        <a:accent2>
          <a:srgbClr val="009900"/>
        </a:accent2>
        <a:accent3>
          <a:srgbClr val="FFFFFF"/>
        </a:accent3>
        <a:accent4>
          <a:srgbClr val="404040"/>
        </a:accent4>
        <a:accent5>
          <a:srgbClr val="FFCAAD"/>
        </a:accent5>
        <a:accent6>
          <a:srgbClr val="008A00"/>
        </a:accent6>
        <a:hlink>
          <a:srgbClr val="3366FF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3">
        <a:dk1>
          <a:srgbClr val="4D4D4D"/>
        </a:dk1>
        <a:lt1>
          <a:srgbClr val="FFFFFF"/>
        </a:lt1>
        <a:dk2>
          <a:srgbClr val="4D4D4D"/>
        </a:dk2>
        <a:lt2>
          <a:srgbClr val="116DE4"/>
        </a:lt2>
        <a:accent1>
          <a:srgbClr val="235CAF"/>
        </a:accent1>
        <a:accent2>
          <a:srgbClr val="54A1EE"/>
        </a:accent2>
        <a:accent3>
          <a:srgbClr val="FFFFFF"/>
        </a:accent3>
        <a:accent4>
          <a:srgbClr val="404040"/>
        </a:accent4>
        <a:accent5>
          <a:srgbClr val="ACB5D4"/>
        </a:accent5>
        <a:accent6>
          <a:srgbClr val="4B91D8"/>
        </a:accent6>
        <a:hlink>
          <a:srgbClr val="1391EF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4">
        <a:dk1>
          <a:srgbClr val="4D4D4D"/>
        </a:dk1>
        <a:lt1>
          <a:srgbClr val="FFFFFF"/>
        </a:lt1>
        <a:dk2>
          <a:srgbClr val="4D4D4D"/>
        </a:dk2>
        <a:lt2>
          <a:srgbClr val="246DD8"/>
        </a:lt2>
        <a:accent1>
          <a:srgbClr val="2FC5F1"/>
        </a:accent1>
        <a:accent2>
          <a:srgbClr val="218DEB"/>
        </a:accent2>
        <a:accent3>
          <a:srgbClr val="FFFFFF"/>
        </a:accent3>
        <a:accent4>
          <a:srgbClr val="404040"/>
        </a:accent4>
        <a:accent5>
          <a:srgbClr val="ADDFF7"/>
        </a:accent5>
        <a:accent6>
          <a:srgbClr val="1D7FD5"/>
        </a:accent6>
        <a:hlink>
          <a:srgbClr val="39A1EB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5">
        <a:dk1>
          <a:srgbClr val="4D4D4D"/>
        </a:dk1>
        <a:lt1>
          <a:srgbClr val="FFFFFF"/>
        </a:lt1>
        <a:dk2>
          <a:srgbClr val="4D4D4D"/>
        </a:dk2>
        <a:lt2>
          <a:srgbClr val="4377BA"/>
        </a:lt2>
        <a:accent1>
          <a:srgbClr val="5793D1"/>
        </a:accent1>
        <a:accent2>
          <a:srgbClr val="5FA2DB"/>
        </a:accent2>
        <a:accent3>
          <a:srgbClr val="FFFFFF"/>
        </a:accent3>
        <a:accent4>
          <a:srgbClr val="404040"/>
        </a:accent4>
        <a:accent5>
          <a:srgbClr val="B4C8E5"/>
        </a:accent5>
        <a:accent6>
          <a:srgbClr val="5592C6"/>
        </a:accent6>
        <a:hlink>
          <a:srgbClr val="68AEE3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6">
        <a:dk1>
          <a:srgbClr val="4D4D4D"/>
        </a:dk1>
        <a:lt1>
          <a:srgbClr val="FFFFFF"/>
        </a:lt1>
        <a:dk2>
          <a:srgbClr val="4D4D4D"/>
        </a:dk2>
        <a:lt2>
          <a:srgbClr val="0067B5"/>
        </a:lt2>
        <a:accent1>
          <a:srgbClr val="1881BF"/>
        </a:accent1>
        <a:accent2>
          <a:srgbClr val="39B0DA"/>
        </a:accent2>
        <a:accent3>
          <a:srgbClr val="FFFFFF"/>
        </a:accent3>
        <a:accent4>
          <a:srgbClr val="404040"/>
        </a:accent4>
        <a:accent5>
          <a:srgbClr val="ABC1DC"/>
        </a:accent5>
        <a:accent6>
          <a:srgbClr val="339FC5"/>
        </a:accent6>
        <a:hlink>
          <a:srgbClr val="40B0DB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7">
        <a:dk1>
          <a:srgbClr val="4D4D4D"/>
        </a:dk1>
        <a:lt1>
          <a:srgbClr val="FFFFFF"/>
        </a:lt1>
        <a:dk2>
          <a:srgbClr val="4D4D4D"/>
        </a:dk2>
        <a:lt2>
          <a:srgbClr val="026788"/>
        </a:lt2>
        <a:accent1>
          <a:srgbClr val="0089B3"/>
        </a:accent1>
        <a:accent2>
          <a:srgbClr val="01A2CE"/>
        </a:accent2>
        <a:accent3>
          <a:srgbClr val="FFFFFF"/>
        </a:accent3>
        <a:accent4>
          <a:srgbClr val="404040"/>
        </a:accent4>
        <a:accent5>
          <a:srgbClr val="AAC4D6"/>
        </a:accent5>
        <a:accent6>
          <a:srgbClr val="0192BA"/>
        </a:accent6>
        <a:hlink>
          <a:srgbClr val="01B3D8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8">
        <a:dk1>
          <a:srgbClr val="4D4D4D"/>
        </a:dk1>
        <a:lt1>
          <a:srgbClr val="FFFFFF"/>
        </a:lt1>
        <a:dk2>
          <a:srgbClr val="4D4D4D"/>
        </a:dk2>
        <a:lt2>
          <a:srgbClr val="036CB7"/>
        </a:lt2>
        <a:accent1>
          <a:srgbClr val="1878BD"/>
        </a:accent1>
        <a:accent2>
          <a:srgbClr val="3E8EC8"/>
        </a:accent2>
        <a:accent3>
          <a:srgbClr val="FFFFFF"/>
        </a:accent3>
        <a:accent4>
          <a:srgbClr val="404040"/>
        </a:accent4>
        <a:accent5>
          <a:srgbClr val="ABBEDB"/>
        </a:accent5>
        <a:accent6>
          <a:srgbClr val="3780B5"/>
        </a:accent6>
        <a:hlink>
          <a:srgbClr val="559CCE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9">
        <a:dk1>
          <a:srgbClr val="4D4D4D"/>
        </a:dk1>
        <a:lt1>
          <a:srgbClr val="FFFFFF"/>
        </a:lt1>
        <a:dk2>
          <a:srgbClr val="4D4D4D"/>
        </a:dk2>
        <a:lt2>
          <a:srgbClr val="036CB7"/>
        </a:lt2>
        <a:accent1>
          <a:srgbClr val="1878BD"/>
        </a:accent1>
        <a:accent2>
          <a:srgbClr val="3E8EC8"/>
        </a:accent2>
        <a:accent3>
          <a:srgbClr val="FFFFFF"/>
        </a:accent3>
        <a:accent4>
          <a:srgbClr val="404040"/>
        </a:accent4>
        <a:accent5>
          <a:srgbClr val="ABBEDB"/>
        </a:accent5>
        <a:accent6>
          <a:srgbClr val="3780B5"/>
        </a:accent6>
        <a:hlink>
          <a:srgbClr val="006AB6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10">
        <a:dk1>
          <a:srgbClr val="4D4D4D"/>
        </a:dk1>
        <a:lt1>
          <a:srgbClr val="FFFFFF"/>
        </a:lt1>
        <a:dk2>
          <a:srgbClr val="4D4D4D"/>
        </a:dk2>
        <a:lt2>
          <a:srgbClr val="343434"/>
        </a:lt2>
        <a:accent1>
          <a:srgbClr val="0166AC"/>
        </a:accent1>
        <a:accent2>
          <a:srgbClr val="028FE1"/>
        </a:accent2>
        <a:accent3>
          <a:srgbClr val="FFFFFF"/>
        </a:accent3>
        <a:accent4>
          <a:srgbClr val="404040"/>
        </a:accent4>
        <a:accent5>
          <a:srgbClr val="AAB8D2"/>
        </a:accent5>
        <a:accent6>
          <a:srgbClr val="0281CC"/>
        </a:accent6>
        <a:hlink>
          <a:srgbClr val="73B5EF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11">
        <a:dk1>
          <a:srgbClr val="4D4D4D"/>
        </a:dk1>
        <a:lt1>
          <a:srgbClr val="FFFFFF"/>
        </a:lt1>
        <a:dk2>
          <a:srgbClr val="4D4D4D"/>
        </a:dk2>
        <a:lt2>
          <a:srgbClr val="B1CE36"/>
        </a:lt2>
        <a:accent1>
          <a:srgbClr val="8FA729"/>
        </a:accent1>
        <a:accent2>
          <a:srgbClr val="7DA83F"/>
        </a:accent2>
        <a:accent3>
          <a:srgbClr val="FFFFFF"/>
        </a:accent3>
        <a:accent4>
          <a:srgbClr val="404040"/>
        </a:accent4>
        <a:accent5>
          <a:srgbClr val="C6D0AC"/>
        </a:accent5>
        <a:accent6>
          <a:srgbClr val="719838"/>
        </a:accent6>
        <a:hlink>
          <a:srgbClr val="6C8F13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12">
        <a:dk1>
          <a:srgbClr val="4D4D4D"/>
        </a:dk1>
        <a:lt1>
          <a:srgbClr val="FFFFFF"/>
        </a:lt1>
        <a:dk2>
          <a:srgbClr val="4D4D4D"/>
        </a:dk2>
        <a:lt2>
          <a:srgbClr val="0045B4"/>
        </a:lt2>
        <a:accent1>
          <a:srgbClr val="0076E2"/>
        </a:accent1>
        <a:accent2>
          <a:srgbClr val="2195FF"/>
        </a:accent2>
        <a:accent3>
          <a:srgbClr val="FFFFFF"/>
        </a:accent3>
        <a:accent4>
          <a:srgbClr val="404040"/>
        </a:accent4>
        <a:accent5>
          <a:srgbClr val="AABDEE"/>
        </a:accent5>
        <a:accent6>
          <a:srgbClr val="1D87E7"/>
        </a:accent6>
        <a:hlink>
          <a:srgbClr val="00BBFE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powerpoint-template</Template>
  <TotalTime>13145</TotalTime>
  <Words>1329</Words>
  <Application>Microsoft Office PowerPoint</Application>
  <PresentationFormat>On-screen Show (4:3)</PresentationFormat>
  <Paragraphs>207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5" baseType="lpstr">
      <vt:lpstr>Arial</vt:lpstr>
      <vt:lpstr>굴림</vt:lpstr>
      <vt:lpstr>Microsoft Sans Serif</vt:lpstr>
      <vt:lpstr>Verdana</vt:lpstr>
      <vt:lpstr>powerpoint-template</vt:lpstr>
      <vt:lpstr>State Matura Exam Processing System</vt:lpstr>
      <vt:lpstr>Outline</vt:lpstr>
      <vt:lpstr>Overview (1)</vt:lpstr>
      <vt:lpstr>Overview (2)</vt:lpstr>
      <vt:lpstr>Legislation</vt:lpstr>
      <vt:lpstr>The structure of the exam</vt:lpstr>
      <vt:lpstr>Questions booklet</vt:lpstr>
      <vt:lpstr>Form for students’/reviewer answers</vt:lpstr>
      <vt:lpstr>Concept booklet</vt:lpstr>
      <vt:lpstr>Delivery of exams to schools</vt:lpstr>
      <vt:lpstr>Conducting exams in schools</vt:lpstr>
      <vt:lpstr>Return of exams to NCEEE</vt:lpstr>
      <vt:lpstr>Assessment of exams in NCEEE</vt:lpstr>
      <vt:lpstr>Processing exam results (1)</vt:lpstr>
      <vt:lpstr>Processing exam results (2)</vt:lpstr>
      <vt:lpstr>Summary results for a student</vt:lpstr>
      <vt:lpstr>Detailed results for the exam</vt:lpstr>
      <vt:lpstr>Implementation</vt:lpstr>
      <vt:lpstr>Conclusion</vt:lpstr>
      <vt:lpstr>Thank you</vt:lpstr>
    </vt:vector>
  </TitlesOfParts>
  <Company>OmniBit Group Ltd.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Name of presentation</dc:title>
  <dc:creator>Ivan Budišćak</dc:creator>
  <cp:lastModifiedBy>Ivan Budišćak</cp:lastModifiedBy>
  <cp:revision>519</cp:revision>
  <dcterms:created xsi:type="dcterms:W3CDTF">2012-03-04T11:44:51Z</dcterms:created>
  <dcterms:modified xsi:type="dcterms:W3CDTF">2015-08-28T13:01:21Z</dcterms:modified>
</cp:coreProperties>
</file>